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6" r:id="rId1"/>
  </p:sldMasterIdLst>
  <p:sldIdLst>
    <p:sldId id="256" r:id="rId2"/>
    <p:sldId id="257" r:id="rId3"/>
    <p:sldId id="260" r:id="rId4"/>
    <p:sldId id="261" r:id="rId5"/>
    <p:sldId id="262" r:id="rId6"/>
    <p:sldId id="263" r:id="rId7"/>
    <p:sldId id="267" r:id="rId8"/>
    <p:sldId id="264" r:id="rId9"/>
    <p:sldId id="265" r:id="rId10"/>
    <p:sldId id="266" r:id="rId11"/>
    <p:sldId id="268" r:id="rId12"/>
    <p:sldId id="270" r:id="rId13"/>
    <p:sldId id="269" r:id="rId14"/>
    <p:sldId id="271" r:id="rId15"/>
    <p:sldId id="272" r:id="rId16"/>
    <p:sldId id="273" r:id="rId17"/>
    <p:sldId id="274" r:id="rId18"/>
    <p:sldId id="275" r:id="rId19"/>
    <p:sldId id="277" r:id="rId20"/>
    <p:sldId id="276" r:id="rId21"/>
    <p:sldId id="278" r:id="rId22"/>
    <p:sldId id="279" r:id="rId23"/>
    <p:sldId id="281" r:id="rId24"/>
    <p:sldId id="280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8" r:id="rId36"/>
    <p:sldId id="299" r:id="rId37"/>
    <p:sldId id="292" r:id="rId38"/>
    <p:sldId id="293" r:id="rId39"/>
    <p:sldId id="294" r:id="rId40"/>
    <p:sldId id="295" r:id="rId41"/>
    <p:sldId id="296" r:id="rId42"/>
    <p:sldId id="297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E8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435" autoAdjust="0"/>
    <p:restoredTop sz="94660"/>
  </p:normalViewPr>
  <p:slideViewPr>
    <p:cSldViewPr snapToGrid="0">
      <p:cViewPr varScale="1">
        <p:scale>
          <a:sx n="69" d="100"/>
          <a:sy n="69" d="100"/>
        </p:scale>
        <p:origin x="66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8/15/2018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93379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8/15/2018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40028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8/15/2018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33246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8/15/2018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07169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8/15/2018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1432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8/15/2018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1920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8/15/2018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6733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8/15/2018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51866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8/15/2018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1535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8/15/2018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96136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8/15/2018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46462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8/15/2018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71197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chemeClr val="accent3">
                <a:lumMod val="67000"/>
              </a:schemeClr>
            </a:gs>
            <a:gs pos="48000">
              <a:schemeClr val="accent3">
                <a:lumMod val="97000"/>
                <a:lumOff val="3000"/>
              </a:schemeClr>
            </a:gs>
            <a:gs pos="100000">
              <a:schemeClr val="accent3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8/15/2018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7932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98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4DD6BA1-4757-42FF-BEF4-DD8AFABEF95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err="1"/>
              <a:t>Afaya</a:t>
            </a:r>
            <a:r>
              <a:rPr lang="es-ES" dirty="0"/>
              <a:t> bio</a:t>
            </a:r>
            <a:endParaRPr lang="en-IE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2522B18-CF8B-4FAF-8083-9647A7B8E76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/>
              <a:t>Con Aurelia.js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7773164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2E7F1683-8DF0-4652-883B-8E136BB1D8A8}"/>
              </a:ext>
            </a:extLst>
          </p:cNvPr>
          <p:cNvSpPr txBox="1"/>
          <p:nvPr/>
        </p:nvSpPr>
        <p:spPr>
          <a:xfrm>
            <a:off x="877455" y="424873"/>
            <a:ext cx="85713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Antes de comenzar a desarrollar, me dedico a establecer algunas configuraciones que me interesan y a profundizar en las novedades de Aurelia. </a:t>
            </a:r>
          </a:p>
          <a:p>
            <a:endParaRPr lang="es-ES" dirty="0"/>
          </a:p>
          <a:p>
            <a:r>
              <a:rPr lang="es-ES" dirty="0"/>
              <a:t>Para empezar configuro el </a:t>
            </a:r>
            <a:r>
              <a:rPr lang="es-ES" dirty="0" err="1"/>
              <a:t>start</a:t>
            </a:r>
            <a:r>
              <a:rPr lang="es-ES" dirty="0"/>
              <a:t> para que </a:t>
            </a:r>
            <a:r>
              <a:rPr lang="es-ES" dirty="0" err="1"/>
              <a:t>lanze</a:t>
            </a:r>
            <a:r>
              <a:rPr lang="es-ES" dirty="0"/>
              <a:t> el </a:t>
            </a:r>
            <a:r>
              <a:rPr lang="es-ES" dirty="0" err="1"/>
              <a:t>au</a:t>
            </a:r>
            <a:r>
              <a:rPr lang="es-ES" dirty="0"/>
              <a:t> run --</a:t>
            </a:r>
            <a:r>
              <a:rPr lang="es-ES" dirty="0" err="1"/>
              <a:t>watch</a:t>
            </a:r>
            <a:endParaRPr lang="en-IE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3AA24AF-4C2A-45A4-9819-68FD2A8E16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4582" y="2464810"/>
            <a:ext cx="8543925" cy="298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8769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C4779B1F-D34A-477B-B323-B8FA5BE654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7278" y="2677535"/>
            <a:ext cx="7972425" cy="2962275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CF78C07E-A2BA-49D5-8954-77178EAB4E92}"/>
              </a:ext>
            </a:extLst>
          </p:cNvPr>
          <p:cNvSpPr txBox="1"/>
          <p:nvPr/>
        </p:nvSpPr>
        <p:spPr>
          <a:xfrm>
            <a:off x="1228436" y="646545"/>
            <a:ext cx="925483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Además decido añadirle el </a:t>
            </a:r>
            <a:r>
              <a:rPr lang="es-ES" dirty="0" err="1"/>
              <a:t>minify</a:t>
            </a:r>
            <a:r>
              <a:rPr lang="es-ES" dirty="0"/>
              <a:t> de forma personalizada tal como indica la documentación oficial. </a:t>
            </a:r>
          </a:p>
          <a:p>
            <a:endParaRPr lang="es-ES" dirty="0"/>
          </a:p>
          <a:p>
            <a:r>
              <a:rPr lang="es-ES" dirty="0"/>
              <a:t>Lo que nos dicen en ella es que Aurelia usa </a:t>
            </a:r>
            <a:r>
              <a:rPr lang="es-ES" dirty="0" err="1"/>
              <a:t>UglifyJS</a:t>
            </a:r>
            <a:r>
              <a:rPr lang="es-ES" dirty="0"/>
              <a:t>”, de forma que se le pueden pasar todas las opciones que este soporte. Con la configuración que proponen y que yo he escogido, la </a:t>
            </a:r>
            <a:r>
              <a:rPr lang="es-ES" dirty="0" err="1"/>
              <a:t>minificación</a:t>
            </a:r>
            <a:r>
              <a:rPr lang="es-ES" dirty="0"/>
              <a:t> ocurrirá en los </a:t>
            </a:r>
            <a:r>
              <a:rPr lang="es-ES" dirty="0" err="1"/>
              <a:t>environments</a:t>
            </a:r>
            <a:r>
              <a:rPr lang="es-ES" dirty="0"/>
              <a:t> de producción y </a:t>
            </a:r>
            <a:r>
              <a:rPr lang="es-ES" dirty="0" err="1"/>
              <a:t>stage</a:t>
            </a:r>
            <a:r>
              <a:rPr lang="es-ES" dirty="0"/>
              <a:t> pero no en </a:t>
            </a:r>
            <a:r>
              <a:rPr lang="es-ES" dirty="0" err="1"/>
              <a:t>dev</a:t>
            </a:r>
            <a:r>
              <a:rPr lang="es-ES" dirty="0"/>
              <a:t>.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5266512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01770A56-9CC5-4174-9225-B12B2C3FA6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424" y="1075469"/>
            <a:ext cx="4324350" cy="390525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18F8FABA-39CE-4E56-AE22-2B846AC745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424" y="1811913"/>
            <a:ext cx="7620000" cy="4448175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02614FE5-D17E-42D0-8F7B-53148F9DF109}"/>
              </a:ext>
            </a:extLst>
          </p:cNvPr>
          <p:cNvSpPr txBox="1"/>
          <p:nvPr/>
        </p:nvSpPr>
        <p:spPr>
          <a:xfrm>
            <a:off x="479424" y="360218"/>
            <a:ext cx="363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Ejecuto para ver el </a:t>
            </a:r>
            <a:r>
              <a:rPr lang="es-ES" dirty="0" err="1"/>
              <a:t>Hello</a:t>
            </a:r>
            <a:r>
              <a:rPr lang="es-ES" dirty="0"/>
              <a:t> </a:t>
            </a:r>
            <a:r>
              <a:rPr lang="es-ES" dirty="0" err="1"/>
              <a:t>World</a:t>
            </a:r>
            <a:r>
              <a:rPr lang="es-ES" dirty="0"/>
              <a:t>!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4926530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1BC7B8-1D9A-4D56-A81A-030D934A3F16}"/>
              </a:ext>
            </a:extLst>
          </p:cNvPr>
          <p:cNvSpPr txBox="1">
            <a:spLocks/>
          </p:cNvSpPr>
          <p:nvPr/>
        </p:nvSpPr>
        <p:spPr>
          <a:xfrm>
            <a:off x="594362" y="4365221"/>
            <a:ext cx="9609668" cy="14688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/>
              <a:t>Hola Mundo + </a:t>
            </a:r>
            <a:r>
              <a:rPr lang="es-ES" b="1" dirty="0" err="1"/>
              <a:t>routing</a:t>
            </a:r>
            <a:endParaRPr lang="en-IE" b="1" dirty="0"/>
          </a:p>
        </p:txBody>
      </p:sp>
    </p:spTree>
    <p:extLst>
      <p:ext uri="{BB962C8B-B14F-4D97-AF65-F5344CB8AC3E}">
        <p14:creationId xmlns:p14="http://schemas.microsoft.com/office/powerpoint/2010/main" val="16019815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4FC8FACF-08FC-48B9-8800-9F454E71690F}"/>
              </a:ext>
            </a:extLst>
          </p:cNvPr>
          <p:cNvSpPr txBox="1"/>
          <p:nvPr/>
        </p:nvSpPr>
        <p:spPr>
          <a:xfrm>
            <a:off x="837739" y="1028343"/>
            <a:ext cx="6142182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Lo primero que hago es tratar de implementar un esqueleto de </a:t>
            </a:r>
            <a:r>
              <a:rPr lang="es-ES" dirty="0" err="1"/>
              <a:t>Routing</a:t>
            </a:r>
            <a:r>
              <a:rPr lang="es-ES" dirty="0"/>
              <a:t>, si sigo los pasos de la documentación oficial me encuentro con un error:</a:t>
            </a:r>
          </a:p>
          <a:p>
            <a:r>
              <a:rPr lang="en-IE" dirty="0"/>
              <a:t>File 'd:/</a:t>
            </a:r>
            <a:r>
              <a:rPr lang="en-IE" dirty="0" err="1"/>
              <a:t>GitHubRepo</a:t>
            </a:r>
            <a:r>
              <a:rPr lang="en-IE" dirty="0"/>
              <a:t>/</a:t>
            </a:r>
            <a:r>
              <a:rPr lang="en-IE" dirty="0" err="1"/>
              <a:t>AfayaBio</a:t>
            </a:r>
            <a:r>
              <a:rPr lang="en-IE" dirty="0"/>
              <a:t>/</a:t>
            </a:r>
            <a:r>
              <a:rPr lang="en-IE" dirty="0" err="1"/>
              <a:t>AfayaBio</a:t>
            </a:r>
            <a:r>
              <a:rPr lang="en-IE" dirty="0"/>
              <a:t>/</a:t>
            </a:r>
            <a:r>
              <a:rPr lang="en-IE" dirty="0" err="1"/>
              <a:t>node_modules</a:t>
            </a:r>
            <a:r>
              <a:rPr lang="en-IE" dirty="0"/>
              <a:t>/aurelia-router/</a:t>
            </a:r>
            <a:r>
              <a:rPr lang="en-IE" dirty="0" err="1"/>
              <a:t>dist</a:t>
            </a:r>
            <a:r>
              <a:rPr lang="en-IE" dirty="0"/>
              <a:t>/aurelia-</a:t>
            </a:r>
            <a:r>
              <a:rPr lang="en-IE" dirty="0" err="1"/>
              <a:t>router.d.ts</a:t>
            </a:r>
            <a:r>
              <a:rPr lang="en-IE" dirty="0"/>
              <a:t>' is not a module.</a:t>
            </a:r>
          </a:p>
          <a:p>
            <a:endParaRPr lang="es-ES" dirty="0"/>
          </a:p>
          <a:p>
            <a:r>
              <a:rPr lang="es-ES" dirty="0"/>
              <a:t>Y</a:t>
            </a:r>
            <a:r>
              <a:rPr lang="en-IE" dirty="0"/>
              <a:t> me da error al </a:t>
            </a:r>
            <a:r>
              <a:rPr lang="en-IE" dirty="0" err="1"/>
              <a:t>poner</a:t>
            </a:r>
            <a:r>
              <a:rPr lang="en-IE" dirty="0"/>
              <a:t> el Código. Para </a:t>
            </a:r>
            <a:r>
              <a:rPr lang="en-IE" dirty="0" err="1"/>
              <a:t>solucionarlo</a:t>
            </a:r>
            <a:r>
              <a:rPr lang="en-IE" dirty="0"/>
              <a:t> lo que </a:t>
            </a:r>
            <a:r>
              <a:rPr lang="en-IE" dirty="0" err="1"/>
              <a:t>hago</a:t>
            </a:r>
            <a:r>
              <a:rPr lang="en-IE" dirty="0"/>
              <a:t>, </a:t>
            </a:r>
            <a:r>
              <a:rPr lang="en-IE" dirty="0" err="1"/>
              <a:t>tras</a:t>
            </a:r>
            <a:r>
              <a:rPr lang="en-IE" dirty="0"/>
              <a:t> </a:t>
            </a:r>
            <a:r>
              <a:rPr lang="en-IE" dirty="0" err="1"/>
              <a:t>mucho</a:t>
            </a:r>
            <a:r>
              <a:rPr lang="en-IE" dirty="0"/>
              <a:t> </a:t>
            </a:r>
            <a:r>
              <a:rPr lang="en-IE" dirty="0" err="1"/>
              <a:t>pelear</a:t>
            </a:r>
            <a:r>
              <a:rPr lang="en-IE" dirty="0"/>
              <a:t> es </a:t>
            </a:r>
            <a:r>
              <a:rPr lang="en-IE" dirty="0" err="1"/>
              <a:t>compilar</a:t>
            </a:r>
            <a:r>
              <a:rPr lang="en-IE" dirty="0"/>
              <a:t> el Proyecto con au build.</a:t>
            </a:r>
          </a:p>
          <a:p>
            <a:r>
              <a:rPr lang="es-ES" dirty="0"/>
              <a:t>E</a:t>
            </a:r>
            <a:r>
              <a:rPr lang="en-IE" dirty="0" err="1"/>
              <a:t>sto</a:t>
            </a:r>
            <a:r>
              <a:rPr lang="en-IE" dirty="0"/>
              <a:t> </a:t>
            </a:r>
            <a:r>
              <a:rPr lang="en-IE" dirty="0" err="1"/>
              <a:t>hace</a:t>
            </a:r>
            <a:r>
              <a:rPr lang="en-IE" dirty="0"/>
              <a:t> que se </a:t>
            </a:r>
            <a:r>
              <a:rPr lang="en-IE" dirty="0" err="1"/>
              <a:t>genere</a:t>
            </a:r>
            <a:r>
              <a:rPr lang="en-IE" dirty="0"/>
              <a:t> bien el modulo y lo </a:t>
            </a:r>
            <a:r>
              <a:rPr lang="en-IE" dirty="0" err="1"/>
              <a:t>reconozca</a:t>
            </a:r>
            <a:r>
              <a:rPr lang="en-IE" dirty="0"/>
              <a:t>.</a:t>
            </a:r>
          </a:p>
          <a:p>
            <a:endParaRPr lang="es-ES" dirty="0"/>
          </a:p>
          <a:p>
            <a:r>
              <a:rPr lang="es-ES" dirty="0"/>
              <a:t>D</a:t>
            </a:r>
            <a:r>
              <a:rPr lang="en-IE" dirty="0" err="1"/>
              <a:t>espués</a:t>
            </a:r>
            <a:r>
              <a:rPr lang="en-IE" dirty="0"/>
              <a:t> </a:t>
            </a:r>
            <a:r>
              <a:rPr lang="en-IE" dirty="0" err="1"/>
              <a:t>implemento</a:t>
            </a:r>
            <a:r>
              <a:rPr lang="en-IE" dirty="0"/>
              <a:t> el </a:t>
            </a:r>
            <a:r>
              <a:rPr lang="en-IE" dirty="0" err="1"/>
              <a:t>esqueleto</a:t>
            </a:r>
            <a:r>
              <a:rPr lang="en-IE" dirty="0"/>
              <a:t> </a:t>
            </a:r>
            <a:r>
              <a:rPr lang="en-IE" dirty="0" err="1"/>
              <a:t>básico</a:t>
            </a:r>
            <a:r>
              <a:rPr lang="en-IE" dirty="0"/>
              <a:t> de Routing que </a:t>
            </a:r>
            <a:r>
              <a:rPr lang="en-IE" dirty="0" err="1"/>
              <a:t>difiere</a:t>
            </a:r>
            <a:r>
              <a:rPr lang="en-IE" dirty="0"/>
              <a:t> de </a:t>
            </a:r>
            <a:r>
              <a:rPr lang="en-IE" dirty="0" err="1"/>
              <a:t>cómo</a:t>
            </a:r>
            <a:r>
              <a:rPr lang="en-IE" dirty="0"/>
              <a:t> lo </a:t>
            </a:r>
            <a:r>
              <a:rPr lang="en-IE" dirty="0" err="1"/>
              <a:t>veo</a:t>
            </a:r>
            <a:r>
              <a:rPr lang="en-IE" dirty="0"/>
              <a:t> </a:t>
            </a:r>
            <a:r>
              <a:rPr lang="en-IE" dirty="0" err="1"/>
              <a:t>en</a:t>
            </a:r>
            <a:r>
              <a:rPr lang="en-IE" dirty="0"/>
              <a:t> la </a:t>
            </a:r>
            <a:r>
              <a:rPr lang="en-IE" dirty="0" err="1"/>
              <a:t>página</a:t>
            </a:r>
            <a:r>
              <a:rPr lang="en-IE" dirty="0"/>
              <a:t> official de Aurelia, </a:t>
            </a:r>
            <a:r>
              <a:rPr lang="en-IE" dirty="0" err="1"/>
              <a:t>ya</a:t>
            </a:r>
            <a:r>
              <a:rPr lang="en-IE" dirty="0"/>
              <a:t> que </a:t>
            </a:r>
            <a:r>
              <a:rPr lang="en-IE" dirty="0" err="1"/>
              <a:t>siguiendo</a:t>
            </a:r>
            <a:r>
              <a:rPr lang="en-IE" dirty="0"/>
              <a:t> sus </a:t>
            </a:r>
            <a:r>
              <a:rPr lang="en-IE" dirty="0" err="1"/>
              <a:t>instrucciones</a:t>
            </a:r>
            <a:r>
              <a:rPr lang="en-IE" dirty="0"/>
              <a:t> no me </a:t>
            </a:r>
            <a:r>
              <a:rPr lang="en-IE" dirty="0" err="1"/>
              <a:t>funcionaba</a:t>
            </a:r>
            <a:r>
              <a:rPr lang="en-IE" dirty="0"/>
              <a:t>.</a:t>
            </a:r>
          </a:p>
          <a:p>
            <a:endParaRPr lang="es-ES" dirty="0"/>
          </a:p>
          <a:p>
            <a:r>
              <a:rPr lang="es-ES" dirty="0"/>
              <a:t>C</a:t>
            </a:r>
            <a:r>
              <a:rPr lang="en-IE" dirty="0" err="1"/>
              <a:t>reo</a:t>
            </a:r>
            <a:r>
              <a:rPr lang="en-IE" dirty="0"/>
              <a:t> los </a:t>
            </a:r>
            <a:r>
              <a:rPr lang="en-IE" dirty="0" err="1"/>
              <a:t>distintos</a:t>
            </a:r>
            <a:r>
              <a:rPr lang="en-IE" dirty="0"/>
              <a:t> </a:t>
            </a:r>
            <a:r>
              <a:rPr lang="en-IE" dirty="0" err="1"/>
              <a:t>componentes</a:t>
            </a:r>
            <a:r>
              <a:rPr lang="en-IE" dirty="0"/>
              <a:t>, </a:t>
            </a:r>
            <a:r>
              <a:rPr lang="en-IE" dirty="0" err="1"/>
              <a:t>según</a:t>
            </a:r>
            <a:r>
              <a:rPr lang="en-IE" dirty="0"/>
              <a:t> se </a:t>
            </a:r>
            <a:r>
              <a:rPr lang="en-IE" dirty="0" err="1"/>
              <a:t>muestra</a:t>
            </a:r>
            <a:r>
              <a:rPr lang="en-IE" dirty="0"/>
              <a:t> </a:t>
            </a:r>
            <a:r>
              <a:rPr lang="en-IE" dirty="0" err="1"/>
              <a:t>en</a:t>
            </a:r>
            <a:r>
              <a:rPr lang="en-IE" dirty="0"/>
              <a:t> la imagen y los relleno de forma </a:t>
            </a:r>
            <a:r>
              <a:rPr lang="en-IE" dirty="0" err="1"/>
              <a:t>sencilla</a:t>
            </a:r>
            <a:r>
              <a:rPr lang="en-IE" dirty="0"/>
              <a:t>, </a:t>
            </a:r>
            <a:r>
              <a:rPr lang="en-IE" dirty="0" err="1"/>
              <a:t>todos</a:t>
            </a:r>
            <a:r>
              <a:rPr lang="en-IE" dirty="0"/>
              <a:t> </a:t>
            </a:r>
            <a:r>
              <a:rPr lang="en-IE" dirty="0" err="1"/>
              <a:t>igual</a:t>
            </a:r>
            <a:r>
              <a:rPr lang="en-IE" dirty="0"/>
              <a:t> </a:t>
            </a:r>
            <a:r>
              <a:rPr lang="en-IE" dirty="0" err="1"/>
              <a:t>cambiando</a:t>
            </a:r>
            <a:r>
              <a:rPr lang="en-IE" dirty="0"/>
              <a:t> el </a:t>
            </a:r>
            <a:r>
              <a:rPr lang="en-IE" dirty="0" err="1"/>
              <a:t>mensaje</a:t>
            </a:r>
            <a:r>
              <a:rPr lang="en-IE" dirty="0"/>
              <a:t> que </a:t>
            </a:r>
            <a:r>
              <a:rPr lang="en-IE" dirty="0" err="1"/>
              <a:t>muestra</a:t>
            </a:r>
            <a:r>
              <a:rPr lang="en-IE" dirty="0"/>
              <a:t> </a:t>
            </a:r>
            <a:r>
              <a:rPr lang="en-IE" dirty="0" err="1"/>
              <a:t>su</a:t>
            </a:r>
            <a:r>
              <a:rPr lang="en-IE" dirty="0"/>
              <a:t> html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C08D9A6-8BF6-44DA-8DAA-63DB882DCC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1415" y="1859577"/>
            <a:ext cx="436245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1037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577A1B12-B6B8-4E92-9999-FA2E5E8F0B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1151"/>
          <a:stretch/>
        </p:blipFill>
        <p:spPr>
          <a:xfrm>
            <a:off x="198755" y="173672"/>
            <a:ext cx="4220845" cy="1552575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DE33BE81-E4D6-4A56-880E-C58B29B191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632"/>
          <a:stretch/>
        </p:blipFill>
        <p:spPr>
          <a:xfrm>
            <a:off x="198755" y="1894205"/>
            <a:ext cx="4434205" cy="1657350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19E85306-F9D0-4ECF-AC38-6ABA7F075F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755" y="3647440"/>
            <a:ext cx="3848100" cy="1438275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72AC69FA-A008-436C-A2F8-17A69393241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2364" b="14204"/>
          <a:stretch/>
        </p:blipFill>
        <p:spPr>
          <a:xfrm>
            <a:off x="198756" y="5181600"/>
            <a:ext cx="3848100" cy="1438275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5736D85F-266C-4562-AB11-DAAAED2E5F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22838" y="3803965"/>
            <a:ext cx="3295650" cy="1800225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96689F92-5E83-41BC-82CD-48A6FCA8A0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55648" y="1124266"/>
            <a:ext cx="3724275" cy="1724025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71D35DCC-FAD7-40C4-A0DF-EB5380CD76B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22838" y="1090928"/>
            <a:ext cx="3219450" cy="179070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37F0D995-50F7-4C41-AB78-D305C4C614F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84260" y="3842065"/>
            <a:ext cx="3067050" cy="176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2423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8B084BE0-6345-4BEE-9700-67F109785B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407" y="2786697"/>
            <a:ext cx="4238625" cy="1609725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69EB702C-A0CC-4B0F-A3E4-9A12D15B00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8755" y="2410459"/>
            <a:ext cx="6267450" cy="2362200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D2B7F602-8E09-46E8-A309-216F78EEA88A}"/>
              </a:ext>
            </a:extLst>
          </p:cNvPr>
          <p:cNvSpPr txBox="1"/>
          <p:nvPr/>
        </p:nvSpPr>
        <p:spPr>
          <a:xfrm>
            <a:off x="1442720" y="508000"/>
            <a:ext cx="906272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Por el momento no voy a implementar test, con lo cual sé que ahora mismo cualquier QA que pueda haber llegado aquí estará echando chispas, pero quiero ir a un MVP y no tengo experiencia en test en </a:t>
            </a:r>
            <a:r>
              <a:rPr lang="es-ES" dirty="0" err="1"/>
              <a:t>Javascript</a:t>
            </a:r>
            <a:r>
              <a:rPr lang="es-ES" dirty="0"/>
              <a:t> con lo cual voy a tratar de avanzar y luego los implementaré. </a:t>
            </a:r>
          </a:p>
          <a:p>
            <a:endParaRPr lang="es-ES" dirty="0"/>
          </a:p>
          <a:p>
            <a:r>
              <a:rPr lang="es-ES" dirty="0"/>
              <a:t>Así que el TDD queda descartado.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5206718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C88D799A-8E7B-44EF-9687-392A7E7F09A8}"/>
              </a:ext>
            </a:extLst>
          </p:cNvPr>
          <p:cNvSpPr txBox="1"/>
          <p:nvPr/>
        </p:nvSpPr>
        <p:spPr>
          <a:xfrm>
            <a:off x="521854" y="122238"/>
            <a:ext cx="10557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Y así queda el componente app:</a:t>
            </a:r>
            <a:endParaRPr lang="en-IE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28696B9A-3000-4CCA-9401-0F074C69AD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854" y="491570"/>
            <a:ext cx="10792691" cy="3377594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202D3028-6CB4-4645-BDF0-E0AE3DC6E9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854" y="4414676"/>
            <a:ext cx="8834582" cy="2321086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F0E0622B-5025-4113-81A5-2521077D9CD7}"/>
              </a:ext>
            </a:extLst>
          </p:cNvPr>
          <p:cNvSpPr txBox="1"/>
          <p:nvPr/>
        </p:nvSpPr>
        <p:spPr>
          <a:xfrm>
            <a:off x="521854" y="3957254"/>
            <a:ext cx="10557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Importante que en el </a:t>
            </a:r>
            <a:r>
              <a:rPr lang="es-ES" dirty="0" err="1"/>
              <a:t>moduleId</a:t>
            </a:r>
            <a:r>
              <a:rPr lang="es-ES" dirty="0"/>
              <a:t> se use el PLATFORM que se importa de Aurelia-pal porque sino no funciona.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8604639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19494B4A-85ED-43A1-9593-AB3C33EE9E91}"/>
              </a:ext>
            </a:extLst>
          </p:cNvPr>
          <p:cNvSpPr txBox="1"/>
          <p:nvPr/>
        </p:nvSpPr>
        <p:spPr>
          <a:xfrm>
            <a:off x="360218" y="2642800"/>
            <a:ext cx="8211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Ejecuto y este es el resultado:</a:t>
            </a:r>
            <a:endParaRPr lang="en-IE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2C49920E-340F-48F6-944A-8CCCB14281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5278" y="70288"/>
            <a:ext cx="3337418" cy="2753514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358B276B-1C11-47D8-AD2E-ABB8D02802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8484" y="70288"/>
            <a:ext cx="2825330" cy="3089998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403026C1-F67D-4A95-AE56-C1540247C2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9602" y="3348616"/>
            <a:ext cx="4088990" cy="318553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D46F1F5D-4CBA-4C48-8109-5418ED45DE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97250" y="3160286"/>
            <a:ext cx="3855446" cy="3305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498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1BC7B8-1D9A-4D56-A81A-030D934A3F16}"/>
              </a:ext>
            </a:extLst>
          </p:cNvPr>
          <p:cNvSpPr txBox="1">
            <a:spLocks/>
          </p:cNvSpPr>
          <p:nvPr/>
        </p:nvSpPr>
        <p:spPr>
          <a:xfrm>
            <a:off x="594362" y="4365221"/>
            <a:ext cx="9609668" cy="14688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/>
              <a:t>Página inicial</a:t>
            </a:r>
            <a:endParaRPr lang="en-IE" b="1" dirty="0"/>
          </a:p>
        </p:txBody>
      </p:sp>
    </p:spTree>
    <p:extLst>
      <p:ext uri="{BB962C8B-B14F-4D97-AF65-F5344CB8AC3E}">
        <p14:creationId xmlns:p14="http://schemas.microsoft.com/office/powerpoint/2010/main" val="7712253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BA5EF212-F022-4FA0-9C47-F7896DDB37D6}"/>
              </a:ext>
            </a:extLst>
          </p:cNvPr>
          <p:cNvSpPr txBox="1"/>
          <p:nvPr/>
        </p:nvSpPr>
        <p:spPr>
          <a:xfrm>
            <a:off x="1039092" y="807447"/>
            <a:ext cx="96242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En </a:t>
            </a:r>
            <a:r>
              <a:rPr lang="es-ES" dirty="0" err="1"/>
              <a:t>Afaya</a:t>
            </a:r>
            <a:r>
              <a:rPr lang="es-ES" dirty="0"/>
              <a:t> Bio me propongo realizar una aplicación en la que agrupar varias de las ideas que este verano o incluso previamente me han rondado la cabeza. Aquí pongo las pantallas que idealmente me gustaría tener.</a:t>
            </a:r>
            <a:endParaRPr lang="en-IE" dirty="0"/>
          </a:p>
        </p:txBody>
      </p:sp>
      <p:grpSp>
        <p:nvGrpSpPr>
          <p:cNvPr id="26" name="Grupo 25">
            <a:extLst>
              <a:ext uri="{FF2B5EF4-FFF2-40B4-BE49-F238E27FC236}">
                <a16:creationId xmlns:a16="http://schemas.microsoft.com/office/drawing/2014/main" id="{BD473FC4-A0AD-419C-A6C5-12425EC778B2}"/>
              </a:ext>
            </a:extLst>
          </p:cNvPr>
          <p:cNvGrpSpPr/>
          <p:nvPr/>
        </p:nvGrpSpPr>
        <p:grpSpPr>
          <a:xfrm>
            <a:off x="845143" y="2078181"/>
            <a:ext cx="2364508" cy="3768436"/>
            <a:chOff x="535711" y="2466109"/>
            <a:chExt cx="2364508" cy="3768436"/>
          </a:xfrm>
        </p:grpSpPr>
        <p:sp>
          <p:nvSpPr>
            <p:cNvPr id="3" name="Rectángulo 2">
              <a:extLst>
                <a:ext uri="{FF2B5EF4-FFF2-40B4-BE49-F238E27FC236}">
                  <a16:creationId xmlns:a16="http://schemas.microsoft.com/office/drawing/2014/main" id="{3F276D93-37F6-4849-B8F2-95C6239EC7FB}"/>
                </a:ext>
              </a:extLst>
            </p:cNvPr>
            <p:cNvSpPr/>
            <p:nvPr/>
          </p:nvSpPr>
          <p:spPr>
            <a:xfrm>
              <a:off x="535711" y="2466109"/>
              <a:ext cx="2364508" cy="3768436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  <p:sp>
          <p:nvSpPr>
            <p:cNvPr id="8" name="CuadroTexto 7">
              <a:extLst>
                <a:ext uri="{FF2B5EF4-FFF2-40B4-BE49-F238E27FC236}">
                  <a16:creationId xmlns:a16="http://schemas.microsoft.com/office/drawing/2014/main" id="{6E19D7CC-1D61-43B4-A7EC-0D0F825349BB}"/>
                </a:ext>
              </a:extLst>
            </p:cNvPr>
            <p:cNvSpPr txBox="1"/>
            <p:nvPr/>
          </p:nvSpPr>
          <p:spPr>
            <a:xfrm>
              <a:off x="535711" y="2466109"/>
              <a:ext cx="2364508" cy="369332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dirty="0"/>
                <a:t>Pantalla Inicio</a:t>
              </a:r>
              <a:endParaRPr lang="en-IE" dirty="0"/>
            </a:p>
          </p:txBody>
        </p:sp>
        <p:sp>
          <p:nvSpPr>
            <p:cNvPr id="14" name="CuadroTexto 13">
              <a:extLst>
                <a:ext uri="{FF2B5EF4-FFF2-40B4-BE49-F238E27FC236}">
                  <a16:creationId xmlns:a16="http://schemas.microsoft.com/office/drawing/2014/main" id="{C0A2900F-4D29-4357-A7ED-71BA052304B4}"/>
                </a:ext>
              </a:extLst>
            </p:cNvPr>
            <p:cNvSpPr txBox="1"/>
            <p:nvPr/>
          </p:nvSpPr>
          <p:spPr>
            <a:xfrm>
              <a:off x="692729" y="3092772"/>
              <a:ext cx="2050472" cy="369332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</p:spPr>
          <p:txBody>
            <a:bodyPr wrap="square" rtlCol="0">
              <a:spAutoFit/>
            </a:bodyPr>
            <a:lstStyle/>
            <a:p>
              <a:r>
                <a:rPr lang="es-ES" dirty="0"/>
                <a:t>Entiende tu análisis</a:t>
              </a:r>
              <a:endParaRPr lang="en-IE" dirty="0"/>
            </a:p>
          </p:txBody>
        </p:sp>
        <p:sp>
          <p:nvSpPr>
            <p:cNvPr id="16" name="CuadroTexto 15">
              <a:extLst>
                <a:ext uri="{FF2B5EF4-FFF2-40B4-BE49-F238E27FC236}">
                  <a16:creationId xmlns:a16="http://schemas.microsoft.com/office/drawing/2014/main" id="{683C1C07-EB53-46E6-9E27-89FF1ADADD69}"/>
                </a:ext>
              </a:extLst>
            </p:cNvPr>
            <p:cNvSpPr txBox="1"/>
            <p:nvPr/>
          </p:nvSpPr>
          <p:spPr>
            <a:xfrm>
              <a:off x="692729" y="3755788"/>
              <a:ext cx="2050472" cy="369332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</p:spPr>
          <p:txBody>
            <a:bodyPr wrap="square" rtlCol="0">
              <a:spAutoFit/>
            </a:bodyPr>
            <a:lstStyle/>
            <a:p>
              <a:r>
                <a:rPr lang="es-ES" dirty="0"/>
                <a:t>Juego</a:t>
              </a:r>
              <a:endParaRPr lang="en-IE" dirty="0"/>
            </a:p>
          </p:txBody>
        </p:sp>
        <p:sp>
          <p:nvSpPr>
            <p:cNvPr id="17" name="CuadroTexto 16">
              <a:extLst>
                <a:ext uri="{FF2B5EF4-FFF2-40B4-BE49-F238E27FC236}">
                  <a16:creationId xmlns:a16="http://schemas.microsoft.com/office/drawing/2014/main" id="{00EDC756-D745-4632-9022-978C0CFD2C3E}"/>
                </a:ext>
              </a:extLst>
            </p:cNvPr>
            <p:cNvSpPr txBox="1"/>
            <p:nvPr/>
          </p:nvSpPr>
          <p:spPr>
            <a:xfrm>
              <a:off x="692729" y="4543601"/>
              <a:ext cx="2050472" cy="369332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</p:spPr>
          <p:txBody>
            <a:bodyPr wrap="square" rtlCol="0">
              <a:spAutoFit/>
            </a:bodyPr>
            <a:lstStyle/>
            <a:p>
              <a:r>
                <a:rPr lang="es-ES" dirty="0"/>
                <a:t>Ciencia divertida</a:t>
              </a:r>
              <a:endParaRPr lang="en-IE" dirty="0"/>
            </a:p>
          </p:txBody>
        </p:sp>
      </p:grpSp>
      <p:grpSp>
        <p:nvGrpSpPr>
          <p:cNvPr id="24" name="Grupo 23">
            <a:extLst>
              <a:ext uri="{FF2B5EF4-FFF2-40B4-BE49-F238E27FC236}">
                <a16:creationId xmlns:a16="http://schemas.microsoft.com/office/drawing/2014/main" id="{F6ED17E2-CBFF-49E3-8EA5-59B825F2E15B}"/>
              </a:ext>
            </a:extLst>
          </p:cNvPr>
          <p:cNvGrpSpPr/>
          <p:nvPr/>
        </p:nvGrpSpPr>
        <p:grpSpPr>
          <a:xfrm>
            <a:off x="6112167" y="2096777"/>
            <a:ext cx="2364508" cy="3785652"/>
            <a:chOff x="5851238" y="2466109"/>
            <a:chExt cx="2364508" cy="3785652"/>
          </a:xfrm>
        </p:grpSpPr>
        <p:sp>
          <p:nvSpPr>
            <p:cNvPr id="5" name="Rectángulo 4">
              <a:extLst>
                <a:ext uri="{FF2B5EF4-FFF2-40B4-BE49-F238E27FC236}">
                  <a16:creationId xmlns:a16="http://schemas.microsoft.com/office/drawing/2014/main" id="{CE238B7F-4F65-4EC8-B8EA-F3E621293274}"/>
                </a:ext>
              </a:extLst>
            </p:cNvPr>
            <p:cNvSpPr/>
            <p:nvPr/>
          </p:nvSpPr>
          <p:spPr>
            <a:xfrm>
              <a:off x="5851238" y="2466109"/>
              <a:ext cx="2364508" cy="3768436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  <p:sp>
          <p:nvSpPr>
            <p:cNvPr id="10" name="CuadroTexto 9">
              <a:extLst>
                <a:ext uri="{FF2B5EF4-FFF2-40B4-BE49-F238E27FC236}">
                  <a16:creationId xmlns:a16="http://schemas.microsoft.com/office/drawing/2014/main" id="{3D84AAEB-BA03-46D6-BFBE-DDC257AE6D07}"/>
                </a:ext>
              </a:extLst>
            </p:cNvPr>
            <p:cNvSpPr txBox="1"/>
            <p:nvPr/>
          </p:nvSpPr>
          <p:spPr>
            <a:xfrm>
              <a:off x="5851238" y="2466109"/>
              <a:ext cx="2364508" cy="369332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dirty="0"/>
                <a:t>Entiende tu análisis</a:t>
              </a:r>
              <a:endParaRPr lang="en-IE" dirty="0"/>
            </a:p>
          </p:txBody>
        </p:sp>
        <p:sp>
          <p:nvSpPr>
            <p:cNvPr id="19" name="CuadroTexto 18">
              <a:extLst>
                <a:ext uri="{FF2B5EF4-FFF2-40B4-BE49-F238E27FC236}">
                  <a16:creationId xmlns:a16="http://schemas.microsoft.com/office/drawing/2014/main" id="{22FE0F86-E3EA-4FA7-A984-1D7FC14B9473}"/>
                </a:ext>
              </a:extLst>
            </p:cNvPr>
            <p:cNvSpPr txBox="1"/>
            <p:nvPr/>
          </p:nvSpPr>
          <p:spPr>
            <a:xfrm>
              <a:off x="5975929" y="2835441"/>
              <a:ext cx="2239817" cy="34163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En esta parte tras introducir en un formulario los valores de tu análisis de sangre y orina te ofrecerá el resultado mas posible, junto con recomendaciones, información relativa a tratamientos y riesgos.</a:t>
              </a:r>
              <a:endParaRPr lang="en-IE" dirty="0"/>
            </a:p>
          </p:txBody>
        </p:sp>
      </p:grpSp>
      <p:grpSp>
        <p:nvGrpSpPr>
          <p:cNvPr id="23" name="Grupo 22">
            <a:extLst>
              <a:ext uri="{FF2B5EF4-FFF2-40B4-BE49-F238E27FC236}">
                <a16:creationId xmlns:a16="http://schemas.microsoft.com/office/drawing/2014/main" id="{DBFD8C94-4F98-4536-B55E-E745CF08DE35}"/>
              </a:ext>
            </a:extLst>
          </p:cNvPr>
          <p:cNvGrpSpPr/>
          <p:nvPr/>
        </p:nvGrpSpPr>
        <p:grpSpPr>
          <a:xfrm>
            <a:off x="8908475" y="2096777"/>
            <a:ext cx="2295235" cy="3768436"/>
            <a:chOff x="8594438" y="2466109"/>
            <a:chExt cx="2295235" cy="3768436"/>
          </a:xfrm>
        </p:grpSpPr>
        <p:sp>
          <p:nvSpPr>
            <p:cNvPr id="6" name="Rectángulo 5">
              <a:extLst>
                <a:ext uri="{FF2B5EF4-FFF2-40B4-BE49-F238E27FC236}">
                  <a16:creationId xmlns:a16="http://schemas.microsoft.com/office/drawing/2014/main" id="{DF01B0F6-7870-46FC-ACFE-299E3175465B}"/>
                </a:ext>
              </a:extLst>
            </p:cNvPr>
            <p:cNvSpPr/>
            <p:nvPr/>
          </p:nvSpPr>
          <p:spPr>
            <a:xfrm>
              <a:off x="8594438" y="2466109"/>
              <a:ext cx="2295235" cy="3768436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  <p:sp>
          <p:nvSpPr>
            <p:cNvPr id="11" name="CuadroTexto 10">
              <a:extLst>
                <a:ext uri="{FF2B5EF4-FFF2-40B4-BE49-F238E27FC236}">
                  <a16:creationId xmlns:a16="http://schemas.microsoft.com/office/drawing/2014/main" id="{DBAF83F7-8892-48D3-A73E-264FDD97A728}"/>
                </a:ext>
              </a:extLst>
            </p:cNvPr>
            <p:cNvSpPr txBox="1"/>
            <p:nvPr/>
          </p:nvSpPr>
          <p:spPr>
            <a:xfrm>
              <a:off x="8594438" y="2466109"/>
              <a:ext cx="2295235" cy="369209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dirty="0"/>
                <a:t>Ciencia divertida</a:t>
              </a:r>
              <a:endParaRPr lang="en-IE" dirty="0"/>
            </a:p>
          </p:txBody>
        </p:sp>
        <p:sp>
          <p:nvSpPr>
            <p:cNvPr id="20" name="CuadroTexto 19">
              <a:extLst>
                <a:ext uri="{FF2B5EF4-FFF2-40B4-BE49-F238E27FC236}">
                  <a16:creationId xmlns:a16="http://schemas.microsoft.com/office/drawing/2014/main" id="{6FC46843-CFC5-4DAD-B607-92820510E48A}"/>
                </a:ext>
              </a:extLst>
            </p:cNvPr>
            <p:cNvSpPr txBox="1"/>
            <p:nvPr/>
          </p:nvSpPr>
          <p:spPr>
            <a:xfrm>
              <a:off x="8793018" y="3006898"/>
              <a:ext cx="1846948" cy="20306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PARTE 1. Se mostrarán de forma aleatoria información sobre los </a:t>
              </a:r>
              <a:r>
                <a:rPr lang="es-ES" dirty="0" err="1"/>
                <a:t>IgNobel</a:t>
              </a:r>
              <a:r>
                <a:rPr lang="es-ES" dirty="0"/>
                <a:t> de Biología y Medicina</a:t>
              </a:r>
              <a:endParaRPr lang="en-IE" dirty="0"/>
            </a:p>
          </p:txBody>
        </p:sp>
      </p:grpSp>
      <p:grpSp>
        <p:nvGrpSpPr>
          <p:cNvPr id="25" name="Grupo 24">
            <a:extLst>
              <a:ext uri="{FF2B5EF4-FFF2-40B4-BE49-F238E27FC236}">
                <a16:creationId xmlns:a16="http://schemas.microsoft.com/office/drawing/2014/main" id="{BE9291C2-4BA6-46F5-B31B-3F01087522A0}"/>
              </a:ext>
            </a:extLst>
          </p:cNvPr>
          <p:cNvGrpSpPr/>
          <p:nvPr/>
        </p:nvGrpSpPr>
        <p:grpSpPr>
          <a:xfrm>
            <a:off x="3482115" y="2096777"/>
            <a:ext cx="2364508" cy="3768436"/>
            <a:chOff x="3232729" y="2466109"/>
            <a:chExt cx="2364508" cy="3768436"/>
          </a:xfrm>
        </p:grpSpPr>
        <p:sp>
          <p:nvSpPr>
            <p:cNvPr id="4" name="Rectángulo 3">
              <a:extLst>
                <a:ext uri="{FF2B5EF4-FFF2-40B4-BE49-F238E27FC236}">
                  <a16:creationId xmlns:a16="http://schemas.microsoft.com/office/drawing/2014/main" id="{7C4B145D-4A09-4C04-B45D-693B762B7321}"/>
                </a:ext>
              </a:extLst>
            </p:cNvPr>
            <p:cNvSpPr/>
            <p:nvPr/>
          </p:nvSpPr>
          <p:spPr>
            <a:xfrm>
              <a:off x="3232729" y="2466109"/>
              <a:ext cx="2364508" cy="3768436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  <p:sp>
          <p:nvSpPr>
            <p:cNvPr id="9" name="CuadroTexto 8">
              <a:extLst>
                <a:ext uri="{FF2B5EF4-FFF2-40B4-BE49-F238E27FC236}">
                  <a16:creationId xmlns:a16="http://schemas.microsoft.com/office/drawing/2014/main" id="{D2C05DC2-F46B-4BAC-B601-BFC8AA74A356}"/>
                </a:ext>
              </a:extLst>
            </p:cNvPr>
            <p:cNvSpPr txBox="1"/>
            <p:nvPr/>
          </p:nvSpPr>
          <p:spPr>
            <a:xfrm>
              <a:off x="3232729" y="2466910"/>
              <a:ext cx="2364508" cy="369332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dirty="0"/>
                <a:t>Juego</a:t>
              </a:r>
              <a:endParaRPr lang="en-IE" dirty="0"/>
            </a:p>
          </p:txBody>
        </p:sp>
        <p:sp>
          <p:nvSpPr>
            <p:cNvPr id="18" name="CuadroTexto 17">
              <a:extLst>
                <a:ext uri="{FF2B5EF4-FFF2-40B4-BE49-F238E27FC236}">
                  <a16:creationId xmlns:a16="http://schemas.microsoft.com/office/drawing/2014/main" id="{5BC831EA-3F2E-4044-9A3A-9F06ED1B1EC0}"/>
                </a:ext>
              </a:extLst>
            </p:cNvPr>
            <p:cNvSpPr txBox="1"/>
            <p:nvPr/>
          </p:nvSpPr>
          <p:spPr>
            <a:xfrm>
              <a:off x="3445164" y="2970958"/>
              <a:ext cx="2018145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Juego tipo trivial, simplemente una traducción del Microbiología Test de Android</a:t>
              </a:r>
              <a:endParaRPr lang="en-IE" dirty="0"/>
            </a:p>
          </p:txBody>
        </p:sp>
        <p:sp>
          <p:nvSpPr>
            <p:cNvPr id="22" name="CuadroTexto 21">
              <a:extLst>
                <a:ext uri="{FF2B5EF4-FFF2-40B4-BE49-F238E27FC236}">
                  <a16:creationId xmlns:a16="http://schemas.microsoft.com/office/drawing/2014/main" id="{146F91C6-86DD-4673-94B7-8FF20E6374C6}"/>
                </a:ext>
              </a:extLst>
            </p:cNvPr>
            <p:cNvSpPr txBox="1"/>
            <p:nvPr/>
          </p:nvSpPr>
          <p:spPr>
            <a:xfrm>
              <a:off x="3412837" y="5425809"/>
              <a:ext cx="2050472" cy="646331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</p:spPr>
          <p:txBody>
            <a:bodyPr wrap="square" rtlCol="0">
              <a:spAutoFit/>
            </a:bodyPr>
            <a:lstStyle/>
            <a:p>
              <a:r>
                <a:rPr lang="es-ES" dirty="0"/>
                <a:t>Enlace a recursos para aprender</a:t>
              </a:r>
              <a:endParaRPr lang="en-IE" dirty="0"/>
            </a:p>
          </p:txBody>
        </p:sp>
      </p:grpSp>
    </p:spTree>
    <p:extLst>
      <p:ext uri="{BB962C8B-B14F-4D97-AF65-F5344CB8AC3E}">
        <p14:creationId xmlns:p14="http://schemas.microsoft.com/office/powerpoint/2010/main" val="36308896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0D8A8322-6187-41DD-B747-F04D38A74B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09" t="4445" r="758" b="4781"/>
          <a:stretch/>
        </p:blipFill>
        <p:spPr>
          <a:xfrm>
            <a:off x="581890" y="453151"/>
            <a:ext cx="10760363" cy="5587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5756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74F6E89C-D1F9-4BC2-8941-BB1AE38F10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218" y="1327443"/>
            <a:ext cx="10963564" cy="1134441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E9E344CE-43CA-405F-9146-BF303CB746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018" y="3520753"/>
            <a:ext cx="10861963" cy="1713777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D08BA5E9-505B-4A58-A104-B803701FE824}"/>
              </a:ext>
            </a:extLst>
          </p:cNvPr>
          <p:cNvSpPr txBox="1"/>
          <p:nvPr/>
        </p:nvSpPr>
        <p:spPr>
          <a:xfrm>
            <a:off x="665018" y="637309"/>
            <a:ext cx="34174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Así de simple es el home.html</a:t>
            </a:r>
            <a:endParaRPr lang="en-IE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895030BF-A029-4091-9B3A-4A124B895D98}"/>
              </a:ext>
            </a:extLst>
          </p:cNvPr>
          <p:cNvSpPr txBox="1"/>
          <p:nvPr/>
        </p:nvSpPr>
        <p:spPr>
          <a:xfrm>
            <a:off x="665018" y="2863273"/>
            <a:ext cx="34174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Y así el </a:t>
            </a:r>
            <a:r>
              <a:rPr lang="es-ES" dirty="0" err="1"/>
              <a:t>home.ts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2464580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53228481-1C91-407F-B7B8-9C06439746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708" y="1256144"/>
            <a:ext cx="6462131" cy="5345545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4CA36FBD-10F1-49C2-A5A9-623FF7A705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8506" y="95250"/>
            <a:ext cx="4705350" cy="6667500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5E7F319A-3580-460C-B145-0B749BF49441}"/>
              </a:ext>
            </a:extLst>
          </p:cNvPr>
          <p:cNvSpPr txBox="1"/>
          <p:nvPr/>
        </p:nvSpPr>
        <p:spPr>
          <a:xfrm>
            <a:off x="775855" y="295564"/>
            <a:ext cx="4996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Añado estilos generales y propios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7722224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1BC7B8-1D9A-4D56-A81A-030D934A3F16}"/>
              </a:ext>
            </a:extLst>
          </p:cNvPr>
          <p:cNvSpPr txBox="1">
            <a:spLocks/>
          </p:cNvSpPr>
          <p:nvPr/>
        </p:nvSpPr>
        <p:spPr>
          <a:xfrm>
            <a:off x="594362" y="4365221"/>
            <a:ext cx="9609668" cy="14688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/>
              <a:t>Página ciencia es divertida</a:t>
            </a:r>
            <a:endParaRPr lang="en-IE" b="1" dirty="0"/>
          </a:p>
        </p:txBody>
      </p:sp>
    </p:spTree>
    <p:extLst>
      <p:ext uri="{BB962C8B-B14F-4D97-AF65-F5344CB8AC3E}">
        <p14:creationId xmlns:p14="http://schemas.microsoft.com/office/powerpoint/2010/main" val="16100633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F94BDA9C-E9F3-4FC7-9608-5E0A82BA62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848" b="4511"/>
          <a:stretch/>
        </p:blipFill>
        <p:spPr>
          <a:xfrm>
            <a:off x="208331" y="332508"/>
            <a:ext cx="11775337" cy="6003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0467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B2C09E33-477C-40E9-821B-16C2F21C9D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037" y="1462232"/>
            <a:ext cx="2590800" cy="571500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F8CA6D10-B3A3-4041-8D31-BD47985F29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1437" y="2953904"/>
            <a:ext cx="7096125" cy="3314700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E12555CE-8329-4221-B02A-4C1B2ED0C3D8}"/>
              </a:ext>
            </a:extLst>
          </p:cNvPr>
          <p:cNvSpPr txBox="1"/>
          <p:nvPr/>
        </p:nvSpPr>
        <p:spPr>
          <a:xfrm>
            <a:off x="4230254" y="1202460"/>
            <a:ext cx="62807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Creo un modelo para los </a:t>
            </a:r>
            <a:r>
              <a:rPr lang="es-ES" dirty="0" err="1"/>
              <a:t>IgNobel</a:t>
            </a:r>
            <a:r>
              <a:rPr lang="es-ES" dirty="0"/>
              <a:t> que voy a mostrar en esta página, cuyas propiedades coinciden con las del objeto que me devuelve la </a:t>
            </a:r>
            <a:r>
              <a:rPr lang="es-ES" dirty="0" err="1"/>
              <a:t>WebApi</a:t>
            </a:r>
            <a:r>
              <a:rPr lang="es-ES" dirty="0"/>
              <a:t>.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42429727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2AE10A64-63DE-4777-A241-2E1B336078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096" y="346075"/>
            <a:ext cx="2486025" cy="476250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D9F65179-F87B-4759-A73E-2E1DACD3AA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096" y="1081809"/>
            <a:ext cx="8915400" cy="4953000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B5B7BA4A-9660-44DC-BE2F-B277FA12E798}"/>
              </a:ext>
            </a:extLst>
          </p:cNvPr>
          <p:cNvSpPr txBox="1"/>
          <p:nvPr/>
        </p:nvSpPr>
        <p:spPr>
          <a:xfrm>
            <a:off x="3796145" y="184727"/>
            <a:ext cx="64654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Creo una clase </a:t>
            </a:r>
            <a:r>
              <a:rPr lang="es-ES" dirty="0" err="1"/>
              <a:t>Service</a:t>
            </a:r>
            <a:r>
              <a:rPr lang="es-ES" dirty="0"/>
              <a:t>, para la lógica que necesito con respecto a los datos provenientes de la </a:t>
            </a:r>
            <a:r>
              <a:rPr lang="es-ES" dirty="0" err="1"/>
              <a:t>WebAPI</a:t>
            </a:r>
            <a:endParaRPr lang="en-IE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C0EF0285-3195-497E-A09E-40438EEC44D4}"/>
              </a:ext>
            </a:extLst>
          </p:cNvPr>
          <p:cNvSpPr txBox="1"/>
          <p:nvPr/>
        </p:nvSpPr>
        <p:spPr>
          <a:xfrm>
            <a:off x="9421090" y="2992582"/>
            <a:ext cx="231832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Es una llamada asíncrona con una función </a:t>
            </a:r>
            <a:r>
              <a:rPr lang="es-ES" dirty="0" err="1"/>
              <a:t>callback</a:t>
            </a:r>
            <a:r>
              <a:rPr lang="es-ES" dirty="0"/>
              <a:t> para que los datos se carguen consecutivamente.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5424837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F42D73E8-817F-4AFF-AC36-94EB185A67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210" y="1276350"/>
            <a:ext cx="7553325" cy="4305300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BA2A91AD-B589-437F-88F4-B479E96EED00}"/>
              </a:ext>
            </a:extLst>
          </p:cNvPr>
          <p:cNvSpPr txBox="1"/>
          <p:nvPr/>
        </p:nvSpPr>
        <p:spPr>
          <a:xfrm>
            <a:off x="8756071" y="2189019"/>
            <a:ext cx="231832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Creo un método que me devuelve un número determinado de </a:t>
            </a:r>
            <a:r>
              <a:rPr lang="es-ES" dirty="0" err="1"/>
              <a:t>IgNobels</a:t>
            </a:r>
            <a:r>
              <a:rPr lang="es-ES" dirty="0"/>
              <a:t> al azar, para que cada vez se muestren diferentes por pantalla.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1818419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4DF8CDF7-5E3F-4283-A27D-F23C89F755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4347" y="3153641"/>
            <a:ext cx="9305925" cy="2933700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23A5857B-D500-4323-86E1-2AEC86CF6EAF}"/>
              </a:ext>
            </a:extLst>
          </p:cNvPr>
          <p:cNvSpPr txBox="1"/>
          <p:nvPr/>
        </p:nvSpPr>
        <p:spPr>
          <a:xfrm>
            <a:off x="951345" y="508000"/>
            <a:ext cx="967047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El fun.html tiene como peculiaridad:</a:t>
            </a:r>
          </a:p>
          <a:p>
            <a:endParaRPr lang="es-ES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s-ES" b="1" dirty="0" err="1"/>
              <a:t>Show.bind</a:t>
            </a:r>
            <a:r>
              <a:rPr lang="es-ES" b="1" dirty="0"/>
              <a:t> </a:t>
            </a:r>
            <a:r>
              <a:rPr lang="es-ES" dirty="0"/>
              <a:t>que permite mostrar u ocultar el contenido con respecto a una variable o a una lógica.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s-ES" b="1" dirty="0" err="1"/>
              <a:t>Repeat.for</a:t>
            </a:r>
            <a:r>
              <a:rPr lang="es-ES" b="1" dirty="0"/>
              <a:t>, </a:t>
            </a:r>
            <a:r>
              <a:rPr lang="es-ES" dirty="0"/>
              <a:t>nos permite introducir elementos </a:t>
            </a:r>
            <a:r>
              <a:rPr lang="es-ES" dirty="0" err="1"/>
              <a:t>html</a:t>
            </a:r>
            <a:r>
              <a:rPr lang="es-ES" dirty="0"/>
              <a:t> dentro de un bucle </a:t>
            </a:r>
            <a:r>
              <a:rPr lang="es-ES" dirty="0" err="1"/>
              <a:t>for</a:t>
            </a:r>
            <a:r>
              <a:rPr lang="es-ES" dirty="0"/>
              <a:t>, de forma que se crearan tantos como elementos haya en el listado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s-ES" b="1" dirty="0"/>
              <a:t>${propiedad}, </a:t>
            </a:r>
            <a:r>
              <a:rPr lang="es-ES" dirty="0"/>
              <a:t>permite vincular bidireccionalmente las propiedades del modelo.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s-ES" b="1" dirty="0" err="1"/>
              <a:t>Click.delegate</a:t>
            </a:r>
            <a:r>
              <a:rPr lang="es-ES" b="1" dirty="0"/>
              <a:t> </a:t>
            </a:r>
            <a:r>
              <a:rPr lang="es-ES" dirty="0"/>
              <a:t>para vincular la acción </a:t>
            </a:r>
            <a:r>
              <a:rPr lang="es-ES" dirty="0" err="1"/>
              <a:t>click</a:t>
            </a:r>
            <a:r>
              <a:rPr lang="es-ES" dirty="0"/>
              <a:t> del botón con un método del </a:t>
            </a:r>
            <a:r>
              <a:rPr lang="es-ES" dirty="0" err="1"/>
              <a:t>fun.ts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4305636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22EC803F-4FE1-41EA-BE8F-288E762260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073" y="129885"/>
            <a:ext cx="5629563" cy="4459287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0FB81622-6F32-45E9-AFF5-EAE28A8CEF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073" y="4589172"/>
            <a:ext cx="8571052" cy="2138943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B9914EDA-76E2-45BB-B8E9-C8607F0FD41E}"/>
              </a:ext>
            </a:extLst>
          </p:cNvPr>
          <p:cNvSpPr txBox="1"/>
          <p:nvPr/>
        </p:nvSpPr>
        <p:spPr>
          <a:xfrm>
            <a:off x="6788727" y="217397"/>
            <a:ext cx="3953164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El </a:t>
            </a:r>
            <a:r>
              <a:rPr lang="es-ES" dirty="0" err="1"/>
              <a:t>app.ts</a:t>
            </a:r>
            <a:r>
              <a:rPr lang="es-ES" dirty="0"/>
              <a:t>  es </a:t>
            </a:r>
            <a:r>
              <a:rPr lang="es-ES" dirty="0" err="1"/>
              <a:t>typescript</a:t>
            </a:r>
            <a:r>
              <a:rPr lang="es-ES" dirty="0"/>
              <a:t> simplemente, tengo:</a:t>
            </a:r>
          </a:p>
          <a:p>
            <a:endParaRPr lang="es-ES" dirty="0"/>
          </a:p>
          <a:p>
            <a:r>
              <a:rPr lang="es-ES" dirty="0"/>
              <a:t>El método </a:t>
            </a:r>
            <a:r>
              <a:rPr lang="es-ES" dirty="0" err="1"/>
              <a:t>getIgNobels</a:t>
            </a:r>
            <a:r>
              <a:rPr lang="es-ES" dirty="0"/>
              <a:t> que llama al método asíncrono del servicio y en el </a:t>
            </a:r>
            <a:r>
              <a:rPr lang="es-ES" dirty="0" err="1"/>
              <a:t>callback</a:t>
            </a:r>
            <a:r>
              <a:rPr lang="es-ES" dirty="0"/>
              <a:t> realiza una llamada al </a:t>
            </a:r>
            <a:r>
              <a:rPr lang="es-ES" dirty="0" err="1"/>
              <a:t>getRandomIgNobel</a:t>
            </a:r>
            <a:r>
              <a:rPr lang="es-ES" dirty="0"/>
              <a:t>, para que vaya secuencial.</a:t>
            </a:r>
          </a:p>
          <a:p>
            <a:endParaRPr lang="es-ES" dirty="0"/>
          </a:p>
          <a:p>
            <a:r>
              <a:rPr lang="es-ES" dirty="0"/>
              <a:t>El </a:t>
            </a:r>
            <a:r>
              <a:rPr lang="es-ES" dirty="0" err="1"/>
              <a:t>getRandomIgNobel</a:t>
            </a:r>
            <a:r>
              <a:rPr lang="es-ES" dirty="0"/>
              <a:t> llama al método del servicio que devuelve los </a:t>
            </a:r>
            <a:r>
              <a:rPr lang="es-ES" dirty="0" err="1"/>
              <a:t>igNobel</a:t>
            </a:r>
            <a:r>
              <a:rPr lang="es-ES" dirty="0"/>
              <a:t> de forma aleatoria.</a:t>
            </a:r>
          </a:p>
          <a:p>
            <a:endParaRPr lang="es-ES" dirty="0"/>
          </a:p>
          <a:p>
            <a:r>
              <a:rPr lang="es-ES" dirty="0"/>
              <a:t>El </a:t>
            </a:r>
            <a:r>
              <a:rPr lang="es-ES" dirty="0" err="1"/>
              <a:t>moreIgNobel</a:t>
            </a:r>
            <a:r>
              <a:rPr lang="es-ES" dirty="0"/>
              <a:t> es el método vinculado al botón.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5616237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4390CE-BEFF-47F9-9078-1417E11632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/>
              <a:t>Creación del proyecto</a:t>
            </a:r>
            <a:endParaRPr lang="en-IE" b="1" dirty="0"/>
          </a:p>
        </p:txBody>
      </p:sp>
    </p:spTree>
    <p:extLst>
      <p:ext uri="{BB962C8B-B14F-4D97-AF65-F5344CB8AC3E}">
        <p14:creationId xmlns:p14="http://schemas.microsoft.com/office/powerpoint/2010/main" val="17336039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BACC23CF-E10C-4138-9DEA-7A922AA39D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775" y="671080"/>
            <a:ext cx="5229225" cy="5238750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33CE985C-AA11-4593-8ED1-D4A4C1F793F9}"/>
              </a:ext>
            </a:extLst>
          </p:cNvPr>
          <p:cNvSpPr txBox="1"/>
          <p:nvPr/>
        </p:nvSpPr>
        <p:spPr>
          <a:xfrm>
            <a:off x="6576291" y="5329382"/>
            <a:ext cx="28725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Y estos son los estilos que he añadido.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119469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3454C8CF-9116-459C-8980-950A4B9547C0}"/>
              </a:ext>
            </a:extLst>
          </p:cNvPr>
          <p:cNvSpPr txBox="1"/>
          <p:nvPr/>
        </p:nvSpPr>
        <p:spPr>
          <a:xfrm>
            <a:off x="572655" y="406400"/>
            <a:ext cx="110651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Al ejecutar la </a:t>
            </a:r>
            <a:r>
              <a:rPr lang="es-ES" dirty="0" err="1"/>
              <a:t>WebApi</a:t>
            </a:r>
            <a:r>
              <a:rPr lang="es-ES" dirty="0"/>
              <a:t> y tratar de conectarme a ella me doy cuenta de que no me deja por problema de CORS. Como la </a:t>
            </a:r>
            <a:r>
              <a:rPr lang="es-ES" dirty="0" err="1"/>
              <a:t>WebAPi</a:t>
            </a:r>
            <a:r>
              <a:rPr lang="es-ES" dirty="0"/>
              <a:t> está hecha en </a:t>
            </a:r>
            <a:r>
              <a:rPr lang="es-ES" dirty="0" err="1"/>
              <a:t>ASP.Net</a:t>
            </a:r>
            <a:r>
              <a:rPr lang="es-ES" dirty="0"/>
              <a:t> Core, lo que yo hago es modificar en el </a:t>
            </a:r>
            <a:r>
              <a:rPr lang="es-ES" dirty="0" err="1"/>
              <a:t>app.start</a:t>
            </a:r>
            <a:r>
              <a:rPr lang="es-ES" dirty="0"/>
              <a:t> los siguientes métodos:</a:t>
            </a:r>
            <a:endParaRPr lang="en-IE" dirty="0"/>
          </a:p>
        </p:txBody>
      </p:sp>
      <p:grpSp>
        <p:nvGrpSpPr>
          <p:cNvPr id="6" name="Grupo 5">
            <a:extLst>
              <a:ext uri="{FF2B5EF4-FFF2-40B4-BE49-F238E27FC236}">
                <a16:creationId xmlns:a16="http://schemas.microsoft.com/office/drawing/2014/main" id="{9D3CAC7D-4F66-44B1-BB46-89BCC0AD9484}"/>
              </a:ext>
            </a:extLst>
          </p:cNvPr>
          <p:cNvGrpSpPr/>
          <p:nvPr/>
        </p:nvGrpSpPr>
        <p:grpSpPr>
          <a:xfrm>
            <a:off x="1751302" y="1578263"/>
            <a:ext cx="7248525" cy="3886200"/>
            <a:chOff x="1751302" y="1578263"/>
            <a:chExt cx="7248525" cy="3886200"/>
          </a:xfrm>
        </p:grpSpPr>
        <p:pic>
          <p:nvPicPr>
            <p:cNvPr id="2" name="Imagen 1">
              <a:extLst>
                <a:ext uri="{FF2B5EF4-FFF2-40B4-BE49-F238E27FC236}">
                  <a16:creationId xmlns:a16="http://schemas.microsoft.com/office/drawing/2014/main" id="{133A0C76-5A44-43FF-A0EE-6C42BEACF0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51302" y="1578263"/>
              <a:ext cx="7248525" cy="3886200"/>
            </a:xfrm>
            <a:prstGeom prst="rect">
              <a:avLst/>
            </a:prstGeom>
          </p:spPr>
        </p:pic>
        <p:sp>
          <p:nvSpPr>
            <p:cNvPr id="4" name="Rectángulo 3">
              <a:extLst>
                <a:ext uri="{FF2B5EF4-FFF2-40B4-BE49-F238E27FC236}">
                  <a16:creationId xmlns:a16="http://schemas.microsoft.com/office/drawing/2014/main" id="{D187D3DE-7FC7-4CF5-8F9E-2EB46424C1F0}"/>
                </a:ext>
              </a:extLst>
            </p:cNvPr>
            <p:cNvSpPr/>
            <p:nvPr/>
          </p:nvSpPr>
          <p:spPr>
            <a:xfrm>
              <a:off x="2115127" y="2133600"/>
              <a:ext cx="4572000" cy="112683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  <p:sp>
          <p:nvSpPr>
            <p:cNvPr id="5" name="Rectángulo 4">
              <a:extLst>
                <a:ext uri="{FF2B5EF4-FFF2-40B4-BE49-F238E27FC236}">
                  <a16:creationId xmlns:a16="http://schemas.microsoft.com/office/drawing/2014/main" id="{377B899A-B803-4178-A465-1B4D3F71CF87}"/>
                </a:ext>
              </a:extLst>
            </p:cNvPr>
            <p:cNvSpPr/>
            <p:nvPr/>
          </p:nvSpPr>
          <p:spPr>
            <a:xfrm>
              <a:off x="1999672" y="4793672"/>
              <a:ext cx="4572000" cy="26785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</p:grpSp>
    </p:spTree>
    <p:extLst>
      <p:ext uri="{BB962C8B-B14F-4D97-AF65-F5344CB8AC3E}">
        <p14:creationId xmlns:p14="http://schemas.microsoft.com/office/powerpoint/2010/main" val="37212017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E5D04BB4-D622-47ED-B586-A3709DBF816A}"/>
              </a:ext>
            </a:extLst>
          </p:cNvPr>
          <p:cNvSpPr txBox="1"/>
          <p:nvPr/>
        </p:nvSpPr>
        <p:spPr>
          <a:xfrm>
            <a:off x="609600" y="397164"/>
            <a:ext cx="3057237" cy="5232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s-ES" sz="2800" b="1" dirty="0">
                <a:solidFill>
                  <a:srgbClr val="FF0000"/>
                </a:solidFill>
              </a:rPr>
              <a:t>Cambio</a:t>
            </a:r>
            <a:endParaRPr lang="en-IE" sz="2800" b="1" dirty="0">
              <a:solidFill>
                <a:srgbClr val="FF0000"/>
              </a:solidFill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7F357721-B608-46D7-800C-68E4142E96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256434"/>
            <a:ext cx="8801100" cy="1352550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DBB01D99-D4EE-4220-BDEE-EBB2E8E4B6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2945034"/>
            <a:ext cx="3612140" cy="3716408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9093A7A9-70F0-4093-A669-E4D9567BD712}"/>
              </a:ext>
            </a:extLst>
          </p:cNvPr>
          <p:cNvSpPr txBox="1"/>
          <p:nvPr/>
        </p:nvSpPr>
        <p:spPr>
          <a:xfrm>
            <a:off x="5190837" y="4382728"/>
            <a:ext cx="59020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Decido cambiar el enlace a </a:t>
            </a:r>
            <a:r>
              <a:rPr lang="es-ES" dirty="0" err="1"/>
              <a:t>Afaya</a:t>
            </a:r>
            <a:r>
              <a:rPr lang="es-ES" dirty="0"/>
              <a:t> añadiéndole una imagen en lugar del texto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4918764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1BC7B8-1D9A-4D56-A81A-030D934A3F16}"/>
              </a:ext>
            </a:extLst>
          </p:cNvPr>
          <p:cNvSpPr txBox="1">
            <a:spLocks/>
          </p:cNvSpPr>
          <p:nvPr/>
        </p:nvSpPr>
        <p:spPr>
          <a:xfrm>
            <a:off x="594362" y="4365221"/>
            <a:ext cx="9609668" cy="14688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/>
              <a:t>Página juego</a:t>
            </a:r>
            <a:endParaRPr lang="en-IE" b="1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8ADA40B2-3A44-48D6-B16D-45D0BFFA74E1}"/>
              </a:ext>
            </a:extLst>
          </p:cNvPr>
          <p:cNvSpPr txBox="1"/>
          <p:nvPr/>
        </p:nvSpPr>
        <p:spPr>
          <a:xfrm>
            <a:off x="701964" y="5421745"/>
            <a:ext cx="6289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Me he basado en STEM Trivial que está disponible en mi </a:t>
            </a:r>
            <a:r>
              <a:rPr lang="es-ES" dirty="0" err="1"/>
              <a:t>Github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61131232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24570079-5DDC-4D7E-8EC5-B2289C8E81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310" b="4242"/>
          <a:stretch/>
        </p:blipFill>
        <p:spPr>
          <a:xfrm>
            <a:off x="610497" y="607290"/>
            <a:ext cx="10971006" cy="5643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7647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F752C486-8601-4EBD-B152-DF57226A04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9" t="1" r="379" b="4444"/>
          <a:stretch/>
        </p:blipFill>
        <p:spPr>
          <a:xfrm>
            <a:off x="678873" y="495067"/>
            <a:ext cx="10834254" cy="5867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7094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AAD26C86-94E0-4A42-B670-951483819D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85" t="4309" r="1" b="5051"/>
          <a:stretch/>
        </p:blipFill>
        <p:spPr>
          <a:xfrm>
            <a:off x="311161" y="450273"/>
            <a:ext cx="11569678" cy="5957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7525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CE9AF33B-6C39-4986-B2C0-89AE487D34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491" y="2831669"/>
            <a:ext cx="11333018" cy="2951615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19B19FE5-0E10-401C-82CC-E8C38E191649}"/>
              </a:ext>
            </a:extLst>
          </p:cNvPr>
          <p:cNvSpPr txBox="1"/>
          <p:nvPr/>
        </p:nvSpPr>
        <p:spPr>
          <a:xfrm>
            <a:off x="692727" y="375471"/>
            <a:ext cx="1049250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Creo un modelo para traerme la información de las preguntas del juego.</a:t>
            </a:r>
          </a:p>
          <a:p>
            <a:r>
              <a:rPr lang="es-ES" dirty="0"/>
              <a:t>ATENCIÓN. Durante el desarrollo tuve que cambiar las propiedades a que comenzasen con minúscula porque tenía problemas a la hora de traerme la información del </a:t>
            </a:r>
            <a:r>
              <a:rPr lang="es-ES" dirty="0" err="1"/>
              <a:t>json</a:t>
            </a:r>
            <a:r>
              <a:rPr lang="es-ES" dirty="0"/>
              <a:t> que me devuelve el </a:t>
            </a:r>
            <a:r>
              <a:rPr lang="es-ES" dirty="0" err="1"/>
              <a:t>backend</a:t>
            </a:r>
            <a:r>
              <a:rPr lang="es-ES" dirty="0"/>
              <a:t>, no me lo interpretaba bien del todo.</a:t>
            </a:r>
          </a:p>
          <a:p>
            <a:endParaRPr lang="es-ES" dirty="0"/>
          </a:p>
          <a:p>
            <a:r>
              <a:rPr lang="es-ES" dirty="0"/>
              <a:t>Además tuve que corregir datos en la </a:t>
            </a:r>
            <a:r>
              <a:rPr lang="es-ES" dirty="0" err="1"/>
              <a:t>bbdd</a:t>
            </a:r>
            <a:r>
              <a:rPr lang="es-ES" dirty="0"/>
              <a:t> porque dentro del texto de la pregunta venía algún “;” que hacía que el </a:t>
            </a:r>
            <a:r>
              <a:rPr lang="es-ES" dirty="0" err="1"/>
              <a:t>json</a:t>
            </a:r>
            <a:r>
              <a:rPr lang="es-ES" dirty="0"/>
              <a:t> se rompiese.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0005358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ABB270B6-E140-42C6-AC6F-DB61DFE552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819" y="144173"/>
            <a:ext cx="3371850" cy="1914525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CF41CDD3-F3DC-49C1-9B80-78573E3079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0450"/>
          <a:stretch/>
        </p:blipFill>
        <p:spPr>
          <a:xfrm>
            <a:off x="179819" y="2986230"/>
            <a:ext cx="6507308" cy="3626145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8F61407D-26D0-4AA1-B067-B74731E90E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5158" y="3101258"/>
            <a:ext cx="5157023" cy="3396088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6762C1BF-C393-4A51-A9C2-73F0238BBAF1}"/>
              </a:ext>
            </a:extLst>
          </p:cNvPr>
          <p:cNvSpPr txBox="1"/>
          <p:nvPr/>
        </p:nvSpPr>
        <p:spPr>
          <a:xfrm>
            <a:off x="4008581" y="111063"/>
            <a:ext cx="769389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Creo un servicio en el que por un lado tengo el </a:t>
            </a:r>
            <a:r>
              <a:rPr lang="es-ES" dirty="0" err="1"/>
              <a:t>fetch</a:t>
            </a:r>
            <a:r>
              <a:rPr lang="es-ES" dirty="0"/>
              <a:t> asíncrono asociado a un </a:t>
            </a:r>
            <a:r>
              <a:rPr lang="es-ES" dirty="0" err="1"/>
              <a:t>callback</a:t>
            </a:r>
            <a:r>
              <a:rPr lang="es-ES" dirty="0"/>
              <a:t> para traerme las preguntas.</a:t>
            </a:r>
          </a:p>
          <a:p>
            <a:endParaRPr lang="es-ES" dirty="0"/>
          </a:p>
          <a:p>
            <a:r>
              <a:rPr lang="es-ES" dirty="0"/>
              <a:t>Creo un método para obtener preguntas al azar a partir de un array que se le pasa y el número de preguntas que se desea obtener.</a:t>
            </a:r>
          </a:p>
          <a:p>
            <a:endParaRPr lang="es-ES" dirty="0"/>
          </a:p>
          <a:p>
            <a:r>
              <a:rPr lang="es-ES" dirty="0"/>
              <a:t>Lo que he observado es que en el mismo servicio o en el mismo </a:t>
            </a:r>
            <a:r>
              <a:rPr lang="es-ES" dirty="0" err="1"/>
              <a:t>controller</a:t>
            </a:r>
            <a:r>
              <a:rPr lang="es-ES" dirty="0"/>
              <a:t> tener dos llamadas a un método </a:t>
            </a:r>
            <a:r>
              <a:rPr lang="es-ES" dirty="0" err="1"/>
              <a:t>fetch</a:t>
            </a:r>
            <a:r>
              <a:rPr lang="es-ES" dirty="0"/>
              <a:t> creado de esta forma no le gusta a Aurelia y entra en bucle. Llamando incluso al segundo </a:t>
            </a:r>
            <a:r>
              <a:rPr lang="es-ES" dirty="0" err="1"/>
              <a:t>fetch</a:t>
            </a:r>
            <a:r>
              <a:rPr lang="es-ES" dirty="0"/>
              <a:t> aunque no le hayamos escrito la llamada.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93443283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5D8F7B82-7BB8-47BF-A938-56742F12FF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832" t="9832" r="12274" b="9629"/>
          <a:stretch/>
        </p:blipFill>
        <p:spPr>
          <a:xfrm>
            <a:off x="157019" y="303271"/>
            <a:ext cx="7850908" cy="6251457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5DAF0FEF-D4CD-46EC-BAE6-5BC381211FA4}"/>
              </a:ext>
            </a:extLst>
          </p:cNvPr>
          <p:cNvSpPr txBox="1"/>
          <p:nvPr/>
        </p:nvSpPr>
        <p:spPr>
          <a:xfrm>
            <a:off x="8201891" y="91420"/>
            <a:ext cx="3592945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La clase </a:t>
            </a:r>
            <a:r>
              <a:rPr lang="es-ES" dirty="0" err="1"/>
              <a:t>Game</a:t>
            </a:r>
            <a:r>
              <a:rPr lang="es-ES" dirty="0"/>
              <a:t> es </a:t>
            </a:r>
            <a:r>
              <a:rPr lang="es-ES" dirty="0" err="1"/>
              <a:t>html</a:t>
            </a:r>
            <a:r>
              <a:rPr lang="es-ES" dirty="0"/>
              <a:t> normal, las únicas </a:t>
            </a:r>
            <a:r>
              <a:rPr lang="es-ES" dirty="0" err="1"/>
              <a:t>peculidaridades</a:t>
            </a:r>
            <a:r>
              <a:rPr lang="es-ES" dirty="0"/>
              <a:t> son sintaxis específicas de Aurelia como son:</a:t>
            </a:r>
          </a:p>
          <a:p>
            <a:endParaRPr lang="es-ES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s-ES" dirty="0"/>
              <a:t>la forma de añadir las propiedades del modelo bidireccionalmente con ${propiedad}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s-ES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s-ES" dirty="0"/>
              <a:t>el </a:t>
            </a:r>
            <a:r>
              <a:rPr lang="es-ES" dirty="0" err="1"/>
              <a:t>show.bind</a:t>
            </a:r>
            <a:r>
              <a:rPr lang="es-ES" dirty="0"/>
              <a:t> para mostrar u ocultar un div en relación a una propiedad del modelo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s-ES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s-ES" dirty="0"/>
              <a:t>las acciones </a:t>
            </a:r>
            <a:r>
              <a:rPr lang="es-ES" dirty="0" err="1"/>
              <a:t>click</a:t>
            </a:r>
            <a:r>
              <a:rPr lang="es-ES" dirty="0"/>
              <a:t> de los botones se vinculan con un </a:t>
            </a:r>
            <a:r>
              <a:rPr lang="es-ES" dirty="0" err="1"/>
              <a:t>click.delegate</a:t>
            </a:r>
            <a:r>
              <a:rPr lang="es-ES" dirty="0"/>
              <a:t>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s-ES" dirty="0"/>
          </a:p>
          <a:p>
            <a:r>
              <a:rPr lang="es-ES" b="1" dirty="0"/>
              <a:t>IMPORTANTE</a:t>
            </a:r>
            <a:r>
              <a:rPr lang="es-ES" dirty="0"/>
              <a:t>. Las imágenes del resultado intenté </a:t>
            </a:r>
            <a:r>
              <a:rPr lang="es-ES" dirty="0" err="1"/>
              <a:t>pasárle</a:t>
            </a:r>
            <a:r>
              <a:rPr lang="es-ES" dirty="0"/>
              <a:t> la </a:t>
            </a:r>
            <a:r>
              <a:rPr lang="es-ES" dirty="0" err="1"/>
              <a:t>url</a:t>
            </a:r>
            <a:r>
              <a:rPr lang="es-ES" dirty="0"/>
              <a:t> mediante una propiedad del </a:t>
            </a:r>
            <a:r>
              <a:rPr lang="es-ES" dirty="0" err="1"/>
              <a:t>módelo</a:t>
            </a:r>
            <a:r>
              <a:rPr lang="es-ES" dirty="0"/>
              <a:t> pero no compilaba bien. El siguiente paso fue hacer un </a:t>
            </a:r>
            <a:r>
              <a:rPr lang="es-ES" dirty="0" err="1"/>
              <a:t>switch</a:t>
            </a:r>
            <a:r>
              <a:rPr lang="es-ES" dirty="0"/>
              <a:t> similar al </a:t>
            </a:r>
            <a:r>
              <a:rPr lang="es-ES" dirty="0" err="1"/>
              <a:t>ngswitchcase</a:t>
            </a:r>
            <a:r>
              <a:rPr lang="es-ES" dirty="0"/>
              <a:t> de Angular pero no encontré nada en Aurelia similar.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4681162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C835D010-6021-4093-8628-914AB1CC0F11}"/>
              </a:ext>
            </a:extLst>
          </p:cNvPr>
          <p:cNvSpPr txBox="1"/>
          <p:nvPr/>
        </p:nvSpPr>
        <p:spPr>
          <a:xfrm>
            <a:off x="1458447" y="194547"/>
            <a:ext cx="7970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Voy a usar Aurelia CLI, que yo ya tengo instalado de otros proyectos, se instala así:</a:t>
            </a:r>
            <a:endParaRPr lang="en-IE" dirty="0"/>
          </a:p>
        </p:txBody>
      </p:sp>
      <p:pic>
        <p:nvPicPr>
          <p:cNvPr id="3" name="Picture 1">
            <a:extLst>
              <a:ext uri="{FF2B5EF4-FFF2-40B4-BE49-F238E27FC236}">
                <a16:creationId xmlns:a16="http://schemas.microsoft.com/office/drawing/2014/main" id="{E18FA5B4-E691-43A2-B0CD-ECDA283765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392" t="46289" r="34902" b="49579"/>
          <a:stretch/>
        </p:blipFill>
        <p:spPr>
          <a:xfrm>
            <a:off x="1479022" y="747901"/>
            <a:ext cx="7929832" cy="532681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6ADE13BA-FD22-4550-9C32-27A35D493EF7}"/>
              </a:ext>
            </a:extLst>
          </p:cNvPr>
          <p:cNvSpPr txBox="1"/>
          <p:nvPr/>
        </p:nvSpPr>
        <p:spPr>
          <a:xfrm>
            <a:off x="1479022" y="1647349"/>
            <a:ext cx="8497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Paso a crear el proyecto</a:t>
            </a:r>
            <a:endParaRPr lang="en-IE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0E869B4-ACBE-45A5-B268-4B38F05BDA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9022" y="2282845"/>
            <a:ext cx="3638550" cy="695325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AFD03527-38A2-4C28-9F83-5437E12D07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8447" y="3100151"/>
            <a:ext cx="7822882" cy="3419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76896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2F59FFC3-BD2C-44DB-9A0D-7BFC5B7835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405" y="209550"/>
            <a:ext cx="6448425" cy="6438900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44FB6620-0C07-4879-BAAB-0BAEC51184C6}"/>
              </a:ext>
            </a:extLst>
          </p:cNvPr>
          <p:cNvSpPr txBox="1"/>
          <p:nvPr/>
        </p:nvSpPr>
        <p:spPr>
          <a:xfrm>
            <a:off x="7490691" y="1071418"/>
            <a:ext cx="435032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En el </a:t>
            </a:r>
            <a:r>
              <a:rPr lang="es-ES" dirty="0" err="1"/>
              <a:t>Game.ts</a:t>
            </a:r>
            <a:r>
              <a:rPr lang="es-ES" dirty="0"/>
              <a:t> hago diferentes acciones:</a:t>
            </a:r>
          </a:p>
          <a:p>
            <a:endParaRPr lang="es-ES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s-ES" dirty="0"/>
              <a:t>Inicializo las variables necesarias.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s-ES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s-ES" dirty="0"/>
              <a:t>En el constructor instancio el mensaje inicial y pongo la visibilidad a  </a:t>
            </a:r>
            <a:r>
              <a:rPr lang="es-ES" dirty="0" err="1"/>
              <a:t>Welcome</a:t>
            </a:r>
            <a:endParaRPr lang="es-ES" dirty="0"/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s-ES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s-ES" dirty="0"/>
              <a:t>Con respecto al </a:t>
            </a:r>
            <a:r>
              <a:rPr lang="es-ES" dirty="0" err="1"/>
              <a:t>Service</a:t>
            </a:r>
            <a:r>
              <a:rPr lang="es-ES" dirty="0"/>
              <a:t>, lo importo, lo inyecto y lo inicializo en el constructor.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s-ES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s-ES" dirty="0"/>
              <a:t>Tengo el método </a:t>
            </a:r>
            <a:r>
              <a:rPr lang="es-ES" dirty="0" err="1"/>
              <a:t>startGame</a:t>
            </a:r>
            <a:r>
              <a:rPr lang="es-ES" dirty="0"/>
              <a:t> que recibe un booleano para saber el nivel seleccionado y que llama al servicio para traerse las preguntas y en el </a:t>
            </a:r>
            <a:r>
              <a:rPr lang="es-ES" dirty="0" err="1"/>
              <a:t>callback</a:t>
            </a:r>
            <a:r>
              <a:rPr lang="es-ES" dirty="0"/>
              <a:t> el método </a:t>
            </a:r>
            <a:r>
              <a:rPr lang="es-ES" dirty="0" err="1"/>
              <a:t>initGame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44858808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05C7E83E-5372-4910-903C-8CDFE6D795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1992"/>
          <a:stretch/>
        </p:blipFill>
        <p:spPr>
          <a:xfrm>
            <a:off x="317789" y="256453"/>
            <a:ext cx="7292975" cy="6086475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61345AA9-B9C9-45A6-B021-B6AF0DE74E58}"/>
              </a:ext>
            </a:extLst>
          </p:cNvPr>
          <p:cNvSpPr txBox="1"/>
          <p:nvPr/>
        </p:nvSpPr>
        <p:spPr>
          <a:xfrm>
            <a:off x="7961745" y="1283855"/>
            <a:ext cx="374996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s-ES" dirty="0"/>
              <a:t>En el </a:t>
            </a:r>
            <a:r>
              <a:rPr lang="es-ES" dirty="0" err="1"/>
              <a:t>initGame</a:t>
            </a:r>
            <a:r>
              <a:rPr lang="es-ES" dirty="0"/>
              <a:t>, el cual recibe todas las preguntas y el booleano del nivel, filtra esas preguntas y llamando al servicio recibe un array de preguntas aleatorias del nivel indicado. Además cambia la visibilidad e inicializa las variables oportunas para el juego.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s-ES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s-ES" dirty="0"/>
              <a:t>En </a:t>
            </a:r>
            <a:r>
              <a:rPr lang="es-ES" dirty="0" err="1"/>
              <a:t>nextQuestion</a:t>
            </a:r>
            <a:r>
              <a:rPr lang="es-ES" dirty="0"/>
              <a:t> se comprueba si se ha acertado y si hay más preguntas a mostrar o se debe ir ya a resultado.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51914146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FA591312-7636-47A9-B2FB-C85ACB7265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002" t="10639" r="12806" b="6937"/>
          <a:stretch/>
        </p:blipFill>
        <p:spPr>
          <a:xfrm>
            <a:off x="184729" y="122381"/>
            <a:ext cx="7444507" cy="6613237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1D57C4AF-05B3-4CEB-96B1-456E24346B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3732"/>
          <a:stretch/>
        </p:blipFill>
        <p:spPr>
          <a:xfrm>
            <a:off x="7724255" y="176445"/>
            <a:ext cx="4467745" cy="1296599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11B51F5D-14AF-4752-A03A-FCBC3037F5DE}"/>
              </a:ext>
            </a:extLst>
          </p:cNvPr>
          <p:cNvSpPr txBox="1"/>
          <p:nvPr/>
        </p:nvSpPr>
        <p:spPr>
          <a:xfrm>
            <a:off x="7823200" y="2228670"/>
            <a:ext cx="39254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s-ES" dirty="0"/>
              <a:t>El método de cambiar la visibilidad simplemente cambia el valor de los distintos booleanos.</a:t>
            </a:r>
            <a:endParaRPr lang="en-IE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2227088D-AE3D-460D-A1B9-364190525B92}"/>
              </a:ext>
            </a:extLst>
          </p:cNvPr>
          <p:cNvSpPr txBox="1"/>
          <p:nvPr/>
        </p:nvSpPr>
        <p:spPr>
          <a:xfrm>
            <a:off x="7823200" y="5386924"/>
            <a:ext cx="39254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s-ES" dirty="0" err="1"/>
              <a:t>playAgain</a:t>
            </a:r>
            <a:r>
              <a:rPr lang="es-ES" dirty="0"/>
              <a:t> cambia la visibilidad e inicializa variables.</a:t>
            </a:r>
            <a:endParaRPr lang="en-IE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C6DB7D0F-4C5D-4FD4-A26C-683B0790453A}"/>
              </a:ext>
            </a:extLst>
          </p:cNvPr>
          <p:cNvSpPr txBox="1"/>
          <p:nvPr/>
        </p:nvSpPr>
        <p:spPr>
          <a:xfrm>
            <a:off x="7823200" y="3530798"/>
            <a:ext cx="383967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s-ES" dirty="0" err="1"/>
              <a:t>fillResultText</a:t>
            </a:r>
            <a:r>
              <a:rPr lang="es-ES" dirty="0"/>
              <a:t> en correspondencia al número de puntos calcula dentro del porcentaje que está comprendido para mostrar o un resultado u otro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9159196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A908ED40-38F5-4B46-9822-61973ABB3A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323" y="122207"/>
            <a:ext cx="6228398" cy="4333587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F95492DE-4BC6-430D-8809-D2B9C75DE2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2446"/>
          <a:stretch/>
        </p:blipFill>
        <p:spPr>
          <a:xfrm>
            <a:off x="802323" y="4527073"/>
            <a:ext cx="7977505" cy="2066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7018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6BA7B4A1-2050-4BD0-800A-E85D385858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325" y="1943426"/>
            <a:ext cx="11359349" cy="2971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2844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E3A190D7-58D4-4731-BDBE-204D8BEABE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1433801"/>
            <a:ext cx="11353800" cy="3362325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3988B9EE-C95F-46CD-812D-7CC6AFAB9D61}"/>
              </a:ext>
            </a:extLst>
          </p:cNvPr>
          <p:cNvSpPr txBox="1"/>
          <p:nvPr/>
        </p:nvSpPr>
        <p:spPr>
          <a:xfrm>
            <a:off x="554182" y="452582"/>
            <a:ext cx="1090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Importante novedad: Aurelia ya está preparada para integrarse con ASP.NET Core, una gran apuesta sin duda.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9104631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E51B7F-78A6-4B48-B386-9AFAD21C8E53}"/>
              </a:ext>
            </a:extLst>
          </p:cNvPr>
          <p:cNvSpPr txBox="1">
            <a:spLocks/>
          </p:cNvSpPr>
          <p:nvPr/>
        </p:nvSpPr>
        <p:spPr>
          <a:xfrm>
            <a:off x="594362" y="4365221"/>
            <a:ext cx="9609668" cy="14688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/>
              <a:t>Arquitectura creada</a:t>
            </a:r>
            <a:endParaRPr lang="en-IE" b="1" dirty="0"/>
          </a:p>
        </p:txBody>
      </p:sp>
    </p:spTree>
    <p:extLst>
      <p:ext uri="{BB962C8B-B14F-4D97-AF65-F5344CB8AC3E}">
        <p14:creationId xmlns:p14="http://schemas.microsoft.com/office/powerpoint/2010/main" val="16307957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43BFE15B-C722-465D-8E21-6FBFD4132F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052" y="193963"/>
            <a:ext cx="3130961" cy="6470073"/>
          </a:xfrm>
          <a:prstGeom prst="rect">
            <a:avLst/>
          </a:prstGeom>
        </p:spPr>
      </p:pic>
      <p:sp>
        <p:nvSpPr>
          <p:cNvPr id="3" name="TextBox 13">
            <a:extLst>
              <a:ext uri="{FF2B5EF4-FFF2-40B4-BE49-F238E27FC236}">
                <a16:creationId xmlns:a16="http://schemas.microsoft.com/office/drawing/2014/main" id="{0AF39016-4E29-45AE-AEAC-3334BBD09298}"/>
              </a:ext>
            </a:extLst>
          </p:cNvPr>
          <p:cNvSpPr txBox="1"/>
          <p:nvPr/>
        </p:nvSpPr>
        <p:spPr>
          <a:xfrm>
            <a:off x="3963576" y="193963"/>
            <a:ext cx="6868391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/>
              <a:t>La estructura de Aurelia es muy similar también a la de otros </a:t>
            </a:r>
            <a:r>
              <a:rPr lang="es-ES" sz="2000" dirty="0" err="1"/>
              <a:t>frameworks</a:t>
            </a:r>
            <a:r>
              <a:rPr lang="es-ES" sz="2000" dirty="0"/>
              <a:t>. Tiene, entre otras cosas: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s-ES" sz="2000" dirty="0" err="1"/>
              <a:t>Aurelia_Project</a:t>
            </a:r>
            <a:endParaRPr lang="es-ES" sz="2000" dirty="0"/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s-ES" sz="2000" dirty="0" err="1"/>
              <a:t>Environments</a:t>
            </a:r>
            <a:r>
              <a:rPr lang="es-ES" sz="2000" dirty="0"/>
              <a:t>: viene preparada para por defecto para desarrollo, </a:t>
            </a:r>
            <a:r>
              <a:rPr lang="es-ES" sz="2000" dirty="0" err="1"/>
              <a:t>stage</a:t>
            </a:r>
            <a:r>
              <a:rPr lang="es-ES" sz="2000" dirty="0"/>
              <a:t> y producción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s-ES" sz="2000" dirty="0" err="1"/>
              <a:t>Generators</a:t>
            </a:r>
            <a:r>
              <a:rPr lang="es-ES" sz="2000" dirty="0"/>
              <a:t> (listos para poder importar)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s-ES" sz="2000" dirty="0" err="1"/>
              <a:t>Tasks</a:t>
            </a:r>
            <a:endParaRPr lang="es-ES" sz="2000" dirty="0"/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s-ES" sz="2000" dirty="0" err="1"/>
              <a:t>Aurelia.json</a:t>
            </a:r>
            <a:endParaRPr lang="es-ES" sz="2000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s-ES" sz="2000" dirty="0" err="1"/>
              <a:t>Custom_typings</a:t>
            </a:r>
            <a:r>
              <a:rPr lang="es-ES" sz="2000" dirty="0"/>
              <a:t>  </a:t>
            </a:r>
            <a:r>
              <a:rPr lang="es-ES" sz="2000" dirty="0">
                <a:sym typeface="Wingdings" panose="05000000000000000000" pitchFamily="2" charset="2"/>
              </a:rPr>
              <a:t> por si los quisiéramos agregar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s-ES" sz="2000" dirty="0" err="1">
                <a:sym typeface="Wingdings" panose="05000000000000000000" pitchFamily="2" charset="2"/>
              </a:rPr>
              <a:t>Dist</a:t>
            </a:r>
            <a:r>
              <a:rPr lang="es-ES" sz="2000" dirty="0">
                <a:sym typeface="Wingdings" panose="05000000000000000000" pitchFamily="2" charset="2"/>
              </a:rPr>
              <a:t>  Donde se guardará el código compilado</a:t>
            </a:r>
            <a:endParaRPr lang="es-ES" sz="2000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s-ES" sz="2000" dirty="0" err="1"/>
              <a:t>Node_modules</a:t>
            </a:r>
            <a:r>
              <a:rPr lang="es-ES" sz="2000" dirty="0"/>
              <a:t> </a:t>
            </a:r>
            <a:r>
              <a:rPr lang="es-ES" sz="2000" dirty="0">
                <a:sym typeface="Wingdings" panose="05000000000000000000" pitchFamily="2" charset="2"/>
              </a:rPr>
              <a:t> estarán ubicados todos los que vayamos usando.</a:t>
            </a:r>
            <a:endParaRPr lang="es-ES" sz="2000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s-ES" sz="2000" dirty="0" err="1"/>
              <a:t>Src</a:t>
            </a:r>
            <a:r>
              <a:rPr lang="es-ES" sz="2000" dirty="0"/>
              <a:t> </a:t>
            </a:r>
            <a:r>
              <a:rPr lang="es-ES" sz="2000" dirty="0">
                <a:sym typeface="Wingdings" panose="05000000000000000000" pitchFamily="2" charset="2"/>
              </a:rPr>
              <a:t> Aquí es donde trabajaremos e iremos insertando nuestros desarrollos.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s-ES" sz="2000" dirty="0" err="1">
                <a:sym typeface="Wingdings" panose="05000000000000000000" pitchFamily="2" charset="2"/>
              </a:rPr>
              <a:t>Static</a:t>
            </a:r>
            <a:r>
              <a:rPr lang="es-ES" sz="2000" dirty="0">
                <a:sym typeface="Wingdings" panose="05000000000000000000" pitchFamily="2" charset="2"/>
              </a:rPr>
              <a:t>  Contenido estático</a:t>
            </a:r>
            <a:endParaRPr lang="es-ES" sz="2000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s-ES" sz="2000" dirty="0"/>
              <a:t>Test </a:t>
            </a:r>
            <a:r>
              <a:rPr lang="es-ES" sz="2000" dirty="0">
                <a:sym typeface="Wingdings" panose="05000000000000000000" pitchFamily="2" charset="2"/>
              </a:rPr>
              <a:t> Utiliza karma</a:t>
            </a:r>
            <a:endParaRPr lang="es-ES" sz="2000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s-ES" sz="2000" dirty="0" err="1"/>
              <a:t>Index.ejs</a:t>
            </a:r>
            <a:r>
              <a:rPr lang="es-ES" sz="2000" dirty="0"/>
              <a:t> </a:t>
            </a:r>
            <a:r>
              <a:rPr lang="es-ES" sz="2000" dirty="0">
                <a:sym typeface="Wingdings" panose="05000000000000000000" pitchFamily="2" charset="2"/>
              </a:rPr>
              <a:t> Para hacer </a:t>
            </a:r>
            <a:r>
              <a:rPr lang="es-ES" sz="2000" dirty="0" err="1">
                <a:sym typeface="Wingdings" panose="05000000000000000000" pitchFamily="2" charset="2"/>
              </a:rPr>
              <a:t>templates</a:t>
            </a:r>
            <a:r>
              <a:rPr lang="es-ES" sz="2000" dirty="0">
                <a:sym typeface="Wingdings" panose="05000000000000000000" pitchFamily="2" charset="2"/>
              </a:rPr>
              <a:t> de apps Node.JS</a:t>
            </a:r>
            <a:endParaRPr lang="es-ES" sz="2000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s-ES" sz="2000" dirty="0"/>
              <a:t>.</a:t>
            </a:r>
            <a:r>
              <a:rPr lang="es-ES" sz="2000" dirty="0" err="1"/>
              <a:t>gitignore</a:t>
            </a:r>
            <a:r>
              <a:rPr lang="es-ES" sz="2000" dirty="0"/>
              <a:t> </a:t>
            </a:r>
            <a:r>
              <a:rPr lang="es-ES" sz="2000" dirty="0">
                <a:sym typeface="Wingdings" panose="05000000000000000000" pitchFamily="2" charset="2"/>
              </a:rPr>
              <a:t> todo aquello que no queremos subir al repo</a:t>
            </a:r>
            <a:endParaRPr lang="es-ES" sz="2000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s-ES" sz="2000" dirty="0" err="1"/>
              <a:t>Package.json</a:t>
            </a:r>
            <a:r>
              <a:rPr lang="es-ES" sz="2000" dirty="0"/>
              <a:t> </a:t>
            </a:r>
            <a:r>
              <a:rPr lang="es-ES" sz="2000" dirty="0">
                <a:sym typeface="Wingdings" panose="05000000000000000000" pitchFamily="2" charset="2"/>
              </a:rPr>
              <a:t> tiene información de los paquetes instalados y permite actualizarlos y eliminarlos fácilmente.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s-ES" sz="2000" dirty="0" err="1">
                <a:sym typeface="Wingdings" panose="05000000000000000000" pitchFamily="2" charset="2"/>
              </a:rPr>
              <a:t>Tsconfig.json</a:t>
            </a:r>
            <a:r>
              <a:rPr lang="es-ES" sz="2000" dirty="0">
                <a:sym typeface="Wingdings" panose="05000000000000000000" pitchFamily="2" charset="2"/>
              </a:rPr>
              <a:t>  Porque está basado en </a:t>
            </a:r>
            <a:r>
              <a:rPr lang="es-ES" sz="2000" dirty="0" err="1">
                <a:sym typeface="Wingdings" panose="05000000000000000000" pitchFamily="2" charset="2"/>
              </a:rPr>
              <a:t>Typescript</a:t>
            </a:r>
            <a:endParaRPr lang="es-ES" sz="2000" dirty="0"/>
          </a:p>
        </p:txBody>
      </p:sp>
    </p:spTree>
    <p:extLst>
      <p:ext uri="{BB962C8B-B14F-4D97-AF65-F5344CB8AC3E}">
        <p14:creationId xmlns:p14="http://schemas.microsoft.com/office/powerpoint/2010/main" val="2935403889"/>
      </p:ext>
    </p:extLst>
  </p:cSld>
  <p:clrMapOvr>
    <a:masterClrMapping/>
  </p:clrMapOvr>
</p:sld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291</TotalTime>
  <Words>1487</Words>
  <Application>Microsoft Office PowerPoint</Application>
  <PresentationFormat>Panorámica</PresentationFormat>
  <Paragraphs>119</Paragraphs>
  <Slides>42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42</vt:i4>
      </vt:variant>
    </vt:vector>
  </HeadingPairs>
  <TitlesOfParts>
    <vt:vector size="47" baseType="lpstr">
      <vt:lpstr>Calibri</vt:lpstr>
      <vt:lpstr>Calibri Light</vt:lpstr>
      <vt:lpstr>Wingdings</vt:lpstr>
      <vt:lpstr>Wingdings 2</vt:lpstr>
      <vt:lpstr>HDOfficeLightV0</vt:lpstr>
      <vt:lpstr>Afaya bio</vt:lpstr>
      <vt:lpstr>Presentación de PowerPoint</vt:lpstr>
      <vt:lpstr>Creación del proyecto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Afaya bio</dc:title>
  <dc:creator>Azahara Fernandez Guizan</dc:creator>
  <cp:lastModifiedBy>Azahara Fernandez Guizan</cp:lastModifiedBy>
  <cp:revision>29</cp:revision>
  <dcterms:created xsi:type="dcterms:W3CDTF">2018-08-04T14:41:55Z</dcterms:created>
  <dcterms:modified xsi:type="dcterms:W3CDTF">2018-08-15T09:03:21Z</dcterms:modified>
</cp:coreProperties>
</file>